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4" r:id="rId1"/>
    <p:sldMasterId id="2147483899" r:id="rId2"/>
  </p:sldMasterIdLst>
  <p:notesMasterIdLst>
    <p:notesMasterId r:id="rId12"/>
  </p:notesMasterIdLst>
  <p:sldIdLst>
    <p:sldId id="492" r:id="rId3"/>
    <p:sldId id="658" r:id="rId4"/>
    <p:sldId id="663" r:id="rId5"/>
    <p:sldId id="664" r:id="rId6"/>
    <p:sldId id="665" r:id="rId7"/>
    <p:sldId id="666" r:id="rId8"/>
    <p:sldId id="669" r:id="rId9"/>
    <p:sldId id="670" r:id="rId10"/>
    <p:sldId id="488" r:id="rId11"/>
  </p:sldIdLst>
  <p:sldSz cx="12192000" cy="6858000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сенко Павел Викторович" initials="КПВ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1CB"/>
    <a:srgbClr val="002060"/>
    <a:srgbClr val="B3E3ED"/>
    <a:srgbClr val="0066CC"/>
    <a:srgbClr val="0066FF"/>
    <a:srgbClr val="FFFF00"/>
    <a:srgbClr val="225D92"/>
    <a:srgbClr val="000099"/>
    <a:srgbClr val="D09E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73" autoAdjust="0"/>
    <p:restoredTop sz="99462" autoAdjust="0"/>
  </p:normalViewPr>
  <p:slideViewPr>
    <p:cSldViewPr snapToGrid="0">
      <p:cViewPr>
        <p:scale>
          <a:sx n="93" d="100"/>
          <a:sy n="93" d="100"/>
        </p:scale>
        <p:origin x="1692" y="5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2BB8326-99CC-4F48-8991-E1CBE7619BBE}">
      <dgm:prSet phldrT="[Текст]" custT="1"/>
      <dgm:spPr>
        <a:xfrm>
          <a:off x="972" y="722189"/>
          <a:ext cx="1794502" cy="962919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1949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UMP Establishment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A4EDDF2-CFD6-432D-A772-D69F895E6391}" type="parTrans" cxnId="{CE17F409-821D-4B8A-AE1E-180AE84F7F52}">
      <dgm:prSet/>
      <dgm:spPr/>
      <dgm:t>
        <a:bodyPr/>
        <a:lstStyle/>
        <a:p>
          <a:endParaRPr lang="ru-RU"/>
        </a:p>
      </dgm:t>
    </dgm:pt>
    <dgm:pt modelId="{3730643E-D6EE-413D-81DB-602BD936BCD4}" type="sibTrans" cxnId="{CE17F409-821D-4B8A-AE1E-180AE84F7F52}">
      <dgm:prSet/>
      <dgm:spPr/>
      <dgm:t>
        <a:bodyPr/>
        <a:lstStyle/>
        <a:p>
          <a:endParaRPr lang="ru-RU"/>
        </a:p>
      </dgm:t>
    </dgm:pt>
    <dgm:pt modelId="{64FD1D52-4C1E-4E1B-9B83-2E3EC10798BA}">
      <dgm:prSet phldrT="[Текст]" custT="1"/>
      <dgm:spPr>
        <a:xfrm>
          <a:off x="1917135" y="722189"/>
          <a:ext cx="1794502" cy="962919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Beryllium Operations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1116BBA6-FE34-4907-B3BB-F8F02AE7A0FA}">
      <dgm:prSet phldrT="[Текст]" custT="1"/>
      <dgm:spPr>
        <a:xfrm>
          <a:off x="3833299" y="722189"/>
          <a:ext cx="1794502" cy="962919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Tantalum Operations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879BBF3-FEF7-4E50-BFB3-FDC240CA1835}" type="parTrans" cxnId="{F216BB4D-1D2B-40A7-A44A-11B53FF108FE}">
      <dgm:prSet/>
      <dgm:spPr/>
      <dgm:t>
        <a:bodyPr/>
        <a:lstStyle/>
        <a:p>
          <a:endParaRPr lang="ru-RU"/>
        </a:p>
      </dgm:t>
    </dgm:pt>
    <dgm:pt modelId="{631029C3-4715-491E-B990-FC48E7CDE341}" type="sibTrans" cxnId="{F216BB4D-1D2B-40A7-A44A-11B53FF108FE}">
      <dgm:prSet/>
      <dgm:spPr/>
      <dgm:t>
        <a:bodyPr/>
        <a:lstStyle/>
        <a:p>
          <a:endParaRPr lang="ru-RU"/>
        </a:p>
      </dgm:t>
    </dgm:pt>
    <dgm:pt modelId="{33179116-30CB-464D-8C7B-C821D3A0276B}">
      <dgm:prSet phldrT="[Текст]" custT="1"/>
      <dgm:spPr>
        <a:xfrm>
          <a:off x="9581789" y="722189"/>
          <a:ext cx="1794502" cy="962919"/>
        </a:xfrm>
        <a:prstGeom prst="roundRect">
          <a:avLst/>
        </a:prstGeom>
        <a:solidFill>
          <a:srgbClr val="1AB39F">
            <a:hueOff val="11178319"/>
            <a:satOff val="-9634"/>
            <a:lumOff val="1274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1997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Within NAC Kazatomprom JSC </a:t>
          </a: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structure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25EB1EA5-EBB2-4EFB-AF36-8632E94E9179}" type="parTrans" cxnId="{9DD81D09-814A-4A7D-905F-CB088DD23A6C}">
      <dgm:prSet/>
      <dgm:spPr/>
      <dgm:t>
        <a:bodyPr/>
        <a:lstStyle/>
        <a:p>
          <a:endParaRPr lang="ru-RU"/>
        </a:p>
      </dgm:t>
    </dgm:pt>
    <dgm:pt modelId="{44014895-69D8-4C6F-9B84-77EE68DD87AA}" type="sibTrans" cxnId="{9DD81D09-814A-4A7D-905F-CB088DD23A6C}">
      <dgm:prSet/>
      <dgm:spPr/>
      <dgm:t>
        <a:bodyPr/>
        <a:lstStyle/>
        <a:p>
          <a:endParaRPr lang="ru-RU"/>
        </a:p>
      </dgm:t>
    </dgm:pt>
    <dgm:pt modelId="{A5790B66-745B-45FA-A6BA-43D581B28724}">
      <dgm:prSet phldrT="[Текст]" custT="1"/>
      <dgm:spPr>
        <a:xfrm>
          <a:off x="5749462" y="722189"/>
          <a:ext cx="1794502" cy="962919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1952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Uranium Operations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8CEEC83-513F-4488-82C6-CD582A5DA305}" type="parTrans" cxnId="{F1018973-4F25-41F4-B959-C28724182FB5}">
      <dgm:prSet/>
      <dgm:spPr/>
      <dgm:t>
        <a:bodyPr/>
        <a:lstStyle/>
        <a:p>
          <a:endParaRPr lang="ru-RU"/>
        </a:p>
      </dgm:t>
    </dgm:pt>
    <dgm:pt modelId="{C6805A2D-1523-4F71-9380-0CB99CCA26A3}" type="sibTrans" cxnId="{F1018973-4F25-41F4-B959-C28724182FB5}">
      <dgm:prSet/>
      <dgm:spPr/>
      <dgm:t>
        <a:bodyPr/>
        <a:lstStyle/>
        <a:p>
          <a:endParaRPr lang="ru-RU"/>
        </a:p>
      </dgm:t>
    </dgm:pt>
    <dgm:pt modelId="{DAA4639E-40DD-43C8-BA79-B92723FB1F46}">
      <dgm:prSet phldrT="[Текст]" custT="1"/>
      <dgm:spPr>
        <a:xfrm>
          <a:off x="7665626" y="722189"/>
          <a:ext cx="1794502" cy="962919"/>
        </a:xfrm>
        <a:prstGeom prst="roundRect">
          <a:avLst/>
        </a:prstGeom>
        <a:solidFill>
          <a:srgbClr val="1AB39F">
            <a:hueOff val="8942655"/>
            <a:satOff val="-7707"/>
            <a:lumOff val="1019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1981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Pellet Production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81B1CF2D-DFF8-4343-8E4E-9108110B78AD}" type="parTrans" cxnId="{A48085A1-D304-4EA5-B55F-AD4C0486018F}">
      <dgm:prSet/>
      <dgm:spPr/>
      <dgm:t>
        <a:bodyPr/>
        <a:lstStyle/>
        <a:p>
          <a:endParaRPr lang="ru-RU"/>
        </a:p>
      </dgm:t>
    </dgm:pt>
    <dgm:pt modelId="{9711A038-F03E-4B84-A20A-F753F2911DDD}" type="sibTrans" cxnId="{A48085A1-D304-4EA5-B55F-AD4C0486018F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ScaleX="109520" custLinFactNeighborX="-3974"/>
      <dgm:spPr>
        <a:xfrm>
          <a:off x="853294" y="0"/>
          <a:ext cx="9670674" cy="2407298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FCFD62EF-4CA9-471E-8D90-88E114A4F8D9}" type="pres">
      <dgm:prSet presAssocID="{32BB8326-99CC-4F48-8991-E1CBE7619BBE}" presName="textNode" presStyleLbl="node1" presStyleIdx="0" presStyleCnt="6">
        <dgm:presLayoutVars>
          <dgm:bulletEnabled val="1"/>
        </dgm:presLayoutVars>
      </dgm:prSet>
      <dgm:spPr/>
    </dgm:pt>
    <dgm:pt modelId="{4AC483E2-A064-4008-B1F8-BDFC4D36E7AB}" type="pres">
      <dgm:prSet presAssocID="{3730643E-D6EE-413D-81DB-602BD936BCD4}" presName="sibTrans" presStyleCnt="0"/>
      <dgm:spPr/>
    </dgm:pt>
    <dgm:pt modelId="{A47DC4F5-781C-48EB-A575-8F02F55B1A4B}" type="pres">
      <dgm:prSet presAssocID="{64FD1D52-4C1E-4E1B-9B83-2E3EC10798BA}" presName="textNode" presStyleLbl="node1" presStyleIdx="1" presStyleCnt="6">
        <dgm:presLayoutVars>
          <dgm:bulletEnabled val="1"/>
        </dgm:presLayoutVars>
      </dgm:prSet>
      <dgm:spPr/>
    </dgm:pt>
    <dgm:pt modelId="{1EB68E06-4498-47CE-9008-6BF73CE23721}" type="pres">
      <dgm:prSet presAssocID="{2D8808A2-EAB5-45CC-9115-79D9556B6C02}" presName="sibTrans" presStyleCnt="0"/>
      <dgm:spPr/>
    </dgm:pt>
    <dgm:pt modelId="{E7DC4823-5713-4246-B96D-2309E81FCFFA}" type="pres">
      <dgm:prSet presAssocID="{1116BBA6-FE34-4907-B3BB-F8F02AE7A0FA}" presName="textNode" presStyleLbl="node1" presStyleIdx="2" presStyleCnt="6">
        <dgm:presLayoutVars>
          <dgm:bulletEnabled val="1"/>
        </dgm:presLayoutVars>
      </dgm:prSet>
      <dgm:spPr/>
    </dgm:pt>
    <dgm:pt modelId="{05E167C0-DF33-44C6-876F-A5FE8134360D}" type="pres">
      <dgm:prSet presAssocID="{631029C3-4715-491E-B990-FC48E7CDE341}" presName="sibTrans" presStyleCnt="0"/>
      <dgm:spPr/>
    </dgm:pt>
    <dgm:pt modelId="{22BDC1A4-1285-4543-B592-3A91B142D82F}" type="pres">
      <dgm:prSet presAssocID="{A5790B66-745B-45FA-A6BA-43D581B28724}" presName="textNode" presStyleLbl="node1" presStyleIdx="3" presStyleCnt="6" custScaleY="105483">
        <dgm:presLayoutVars>
          <dgm:bulletEnabled val="1"/>
        </dgm:presLayoutVars>
      </dgm:prSet>
      <dgm:spPr/>
    </dgm:pt>
    <dgm:pt modelId="{7F8291A6-65D9-45EA-BEE4-DB033303BF59}" type="pres">
      <dgm:prSet presAssocID="{C6805A2D-1523-4F71-9380-0CB99CCA26A3}" presName="sibTrans" presStyleCnt="0"/>
      <dgm:spPr/>
    </dgm:pt>
    <dgm:pt modelId="{BAA5E77E-D1FC-4D72-80C6-35BE6C7F07F6}" type="pres">
      <dgm:prSet presAssocID="{DAA4639E-40DD-43C8-BA79-B92723FB1F46}" presName="textNode" presStyleLbl="node1" presStyleIdx="4" presStyleCnt="6">
        <dgm:presLayoutVars>
          <dgm:bulletEnabled val="1"/>
        </dgm:presLayoutVars>
      </dgm:prSet>
      <dgm:spPr/>
    </dgm:pt>
    <dgm:pt modelId="{0F3AF667-0524-452B-B0A1-02ED9FE3F2FB}" type="pres">
      <dgm:prSet presAssocID="{9711A038-F03E-4B84-A20A-F753F2911DDD}" presName="sibTrans" presStyleCnt="0"/>
      <dgm:spPr/>
    </dgm:pt>
    <dgm:pt modelId="{72485124-6390-467E-BCE4-47F536A68638}" type="pres">
      <dgm:prSet presAssocID="{33179116-30CB-464D-8C7B-C821D3A0276B}" presName="textNode" presStyleLbl="node1" presStyleIdx="5" presStyleCnt="6" custScaleX="105831">
        <dgm:presLayoutVars>
          <dgm:bulletEnabled val="1"/>
        </dgm:presLayoutVars>
      </dgm:prSet>
      <dgm:spPr/>
    </dgm:pt>
  </dgm:ptLst>
  <dgm:cxnLst>
    <dgm:cxn modelId="{9DD81D09-814A-4A7D-905F-CB088DD23A6C}" srcId="{F8D52989-9FB6-4347-8E19-691E3924029A}" destId="{33179116-30CB-464D-8C7B-C821D3A0276B}" srcOrd="5" destOrd="0" parTransId="{25EB1EA5-EBB2-4EFB-AF36-8632E94E9179}" sibTransId="{44014895-69D8-4C6F-9B84-77EE68DD87AA}"/>
    <dgm:cxn modelId="{CE17F409-821D-4B8A-AE1E-180AE84F7F52}" srcId="{F8D52989-9FB6-4347-8E19-691E3924029A}" destId="{32BB8326-99CC-4F48-8991-E1CBE7619BBE}" srcOrd="0" destOrd="0" parTransId="{1A4EDDF2-CFD6-432D-A772-D69F895E6391}" sibTransId="{3730643E-D6EE-413D-81DB-602BD936BCD4}"/>
    <dgm:cxn modelId="{2292C425-BDCD-4621-B77A-6075A4BD1BA3}" type="presOf" srcId="{33179116-30CB-464D-8C7B-C821D3A0276B}" destId="{72485124-6390-467E-BCE4-47F536A68638}" srcOrd="0" destOrd="0" presId="urn:microsoft.com/office/officeart/2005/8/layout/hProcess9"/>
    <dgm:cxn modelId="{67B1C83B-D3CE-4DF6-ABCF-DBD02F548E64}" type="presOf" srcId="{32BB8326-99CC-4F48-8991-E1CBE7619BBE}" destId="{FCFD62EF-4CA9-471E-8D90-88E114A4F8D9}" srcOrd="0" destOrd="0" presId="urn:microsoft.com/office/officeart/2005/8/layout/hProcess9"/>
    <dgm:cxn modelId="{F216BB4D-1D2B-40A7-A44A-11B53FF108FE}" srcId="{F8D52989-9FB6-4347-8E19-691E3924029A}" destId="{1116BBA6-FE34-4907-B3BB-F8F02AE7A0FA}" srcOrd="2" destOrd="0" parTransId="{D879BBF3-FEF7-4E50-BFB3-FDC240CA1835}" sibTransId="{631029C3-4715-491E-B990-FC48E7CDE341}"/>
    <dgm:cxn modelId="{F1018973-4F25-41F4-B959-C28724182FB5}" srcId="{F8D52989-9FB6-4347-8E19-691E3924029A}" destId="{A5790B66-745B-45FA-A6BA-43D581B28724}" srcOrd="3" destOrd="0" parTransId="{F8CEEC83-513F-4488-82C6-CD582A5DA305}" sibTransId="{C6805A2D-1523-4F71-9380-0CB99CCA26A3}"/>
    <dgm:cxn modelId="{E8522D55-6B3D-4AE7-A63B-706B1BF02163}" type="presOf" srcId="{1116BBA6-FE34-4907-B3BB-F8F02AE7A0FA}" destId="{E7DC4823-5713-4246-B96D-2309E81FCFFA}" srcOrd="0" destOrd="0" presId="urn:microsoft.com/office/officeart/2005/8/layout/hProcess9"/>
    <dgm:cxn modelId="{F400FA8F-9166-4E23-8361-86CD829F5CA1}" type="presOf" srcId="{F8D52989-9FB6-4347-8E19-691E3924029A}" destId="{867F649C-EF45-4177-8E05-81E47183B964}" srcOrd="0" destOrd="0" presId="urn:microsoft.com/office/officeart/2005/8/layout/hProcess9"/>
    <dgm:cxn modelId="{0EF4E695-2CA9-4880-B65C-556E5E324AAB}" srcId="{F8D52989-9FB6-4347-8E19-691E3924029A}" destId="{64FD1D52-4C1E-4E1B-9B83-2E3EC10798BA}" srcOrd="1" destOrd="0" parTransId="{4EF6F1BE-40F0-49AE-BEB2-05D8C95801C0}" sibTransId="{2D8808A2-EAB5-45CC-9115-79D9556B6C02}"/>
    <dgm:cxn modelId="{A48085A1-D304-4EA5-B55F-AD4C0486018F}" srcId="{F8D52989-9FB6-4347-8E19-691E3924029A}" destId="{DAA4639E-40DD-43C8-BA79-B92723FB1F46}" srcOrd="4" destOrd="0" parTransId="{81B1CF2D-DFF8-4343-8E4E-9108110B78AD}" sibTransId="{9711A038-F03E-4B84-A20A-F753F2911DDD}"/>
    <dgm:cxn modelId="{E04785AE-D194-4418-AF0F-8964883CABF7}" type="presOf" srcId="{DAA4639E-40DD-43C8-BA79-B92723FB1F46}" destId="{BAA5E77E-D1FC-4D72-80C6-35BE6C7F07F6}" srcOrd="0" destOrd="0" presId="urn:microsoft.com/office/officeart/2005/8/layout/hProcess9"/>
    <dgm:cxn modelId="{3D3CEEAF-7435-4E37-BC14-0753ACAC2B03}" type="presOf" srcId="{A5790B66-745B-45FA-A6BA-43D581B28724}" destId="{22BDC1A4-1285-4543-B592-3A91B142D82F}" srcOrd="0" destOrd="0" presId="urn:microsoft.com/office/officeart/2005/8/layout/hProcess9"/>
    <dgm:cxn modelId="{C701B9D8-9329-4A6F-ACA3-AB1AFB19C0C2}" type="presOf" srcId="{64FD1D52-4C1E-4E1B-9B83-2E3EC10798BA}" destId="{A47DC4F5-781C-48EB-A575-8F02F55B1A4B}" srcOrd="0" destOrd="0" presId="urn:microsoft.com/office/officeart/2005/8/layout/hProcess9"/>
    <dgm:cxn modelId="{C9A01EFD-C457-4C4A-95BA-4A184BEDB1AE}" type="presParOf" srcId="{867F649C-EF45-4177-8E05-81E47183B964}" destId="{D07A18F7-BD22-43F5-AE65-1132B18DB184}" srcOrd="0" destOrd="0" presId="urn:microsoft.com/office/officeart/2005/8/layout/hProcess9"/>
    <dgm:cxn modelId="{6C6FE604-399B-4B7D-9F05-5E8246DD17B9}" type="presParOf" srcId="{867F649C-EF45-4177-8E05-81E47183B964}" destId="{09471CE8-EE38-4363-86C9-F0EE45025112}" srcOrd="1" destOrd="0" presId="urn:microsoft.com/office/officeart/2005/8/layout/hProcess9"/>
    <dgm:cxn modelId="{FD64A0BE-125D-409F-A75A-9ED083460C48}" type="presParOf" srcId="{09471CE8-EE38-4363-86C9-F0EE45025112}" destId="{FCFD62EF-4CA9-471E-8D90-88E114A4F8D9}" srcOrd="0" destOrd="0" presId="urn:microsoft.com/office/officeart/2005/8/layout/hProcess9"/>
    <dgm:cxn modelId="{3BA027C0-78AB-4C04-BDDC-F768C4F5EA55}" type="presParOf" srcId="{09471CE8-EE38-4363-86C9-F0EE45025112}" destId="{4AC483E2-A064-4008-B1F8-BDFC4D36E7AB}" srcOrd="1" destOrd="0" presId="urn:microsoft.com/office/officeart/2005/8/layout/hProcess9"/>
    <dgm:cxn modelId="{0824390D-BE1C-4CB0-95A9-CC9BCD17E128}" type="presParOf" srcId="{09471CE8-EE38-4363-86C9-F0EE45025112}" destId="{A47DC4F5-781C-48EB-A575-8F02F55B1A4B}" srcOrd="2" destOrd="0" presId="urn:microsoft.com/office/officeart/2005/8/layout/hProcess9"/>
    <dgm:cxn modelId="{CB4E7DBF-00EF-4CC7-AB4D-D3FDAEB9F0FC}" type="presParOf" srcId="{09471CE8-EE38-4363-86C9-F0EE45025112}" destId="{1EB68E06-4498-47CE-9008-6BF73CE23721}" srcOrd="3" destOrd="0" presId="urn:microsoft.com/office/officeart/2005/8/layout/hProcess9"/>
    <dgm:cxn modelId="{B1965155-8575-4DBF-897C-E8426F066FEA}" type="presParOf" srcId="{09471CE8-EE38-4363-86C9-F0EE45025112}" destId="{E7DC4823-5713-4246-B96D-2309E81FCFFA}" srcOrd="4" destOrd="0" presId="urn:microsoft.com/office/officeart/2005/8/layout/hProcess9"/>
    <dgm:cxn modelId="{F851B47F-10AC-44B8-BAC7-6C1F4799C438}" type="presParOf" srcId="{09471CE8-EE38-4363-86C9-F0EE45025112}" destId="{05E167C0-DF33-44C6-876F-A5FE8134360D}" srcOrd="5" destOrd="0" presId="urn:microsoft.com/office/officeart/2005/8/layout/hProcess9"/>
    <dgm:cxn modelId="{53B77019-9B95-4765-878A-4E8FD61E88FB}" type="presParOf" srcId="{09471CE8-EE38-4363-86C9-F0EE45025112}" destId="{22BDC1A4-1285-4543-B592-3A91B142D82F}" srcOrd="6" destOrd="0" presId="urn:microsoft.com/office/officeart/2005/8/layout/hProcess9"/>
    <dgm:cxn modelId="{2426FFEB-562F-48D5-9373-27941352992A}" type="presParOf" srcId="{09471CE8-EE38-4363-86C9-F0EE45025112}" destId="{7F8291A6-65D9-45EA-BEE4-DB033303BF59}" srcOrd="7" destOrd="0" presId="urn:microsoft.com/office/officeart/2005/8/layout/hProcess9"/>
    <dgm:cxn modelId="{8CA481EA-FE8F-4A0E-8A8E-196A6502AF9D}" type="presParOf" srcId="{09471CE8-EE38-4363-86C9-F0EE45025112}" destId="{BAA5E77E-D1FC-4D72-80C6-35BE6C7F07F6}" srcOrd="8" destOrd="0" presId="urn:microsoft.com/office/officeart/2005/8/layout/hProcess9"/>
    <dgm:cxn modelId="{7BF836FB-4EB1-4882-9D88-98135E00D455}" type="presParOf" srcId="{09471CE8-EE38-4363-86C9-F0EE45025112}" destId="{0F3AF667-0524-452B-B0A1-02ED9FE3F2FB}" srcOrd="9" destOrd="0" presId="urn:microsoft.com/office/officeart/2005/8/layout/hProcess9"/>
    <dgm:cxn modelId="{9D06BB54-18AC-4212-BD23-3DA609439E19}" type="presParOf" srcId="{09471CE8-EE38-4363-86C9-F0EE45025112}" destId="{72485124-6390-467E-BCE4-47F536A68638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2BB8326-99CC-4F48-8991-E1CBE7619BBE}">
      <dgm:prSet phldrT="[Текст]" custT="1"/>
      <dgm:spPr>
        <a:xfrm>
          <a:off x="3124" y="731487"/>
          <a:ext cx="1819362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1998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9002 Certification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A4EDDF2-CFD6-432D-A772-D69F895E6391}" type="parTrans" cxnId="{CE17F409-821D-4B8A-AE1E-180AE84F7F52}">
      <dgm:prSet/>
      <dgm:spPr/>
      <dgm:t>
        <a:bodyPr/>
        <a:lstStyle/>
        <a:p>
          <a:endParaRPr lang="ru-RU"/>
        </a:p>
      </dgm:t>
    </dgm:pt>
    <dgm:pt modelId="{3730643E-D6EE-413D-81DB-602BD936BCD4}" type="sibTrans" cxnId="{CE17F409-821D-4B8A-AE1E-180AE84F7F52}">
      <dgm:prSet/>
      <dgm:spPr/>
      <dgm:t>
        <a:bodyPr/>
        <a:lstStyle/>
        <a:p>
          <a:endParaRPr lang="ru-RU"/>
        </a:p>
      </dgm:t>
    </dgm:pt>
    <dgm:pt modelId="{64FD1D52-4C1E-4E1B-9B83-2E3EC10798BA}">
      <dgm:prSet phldrT="[Текст]" custT="1"/>
      <dgm:spPr>
        <a:xfrm>
          <a:off x="1913455" y="731487"/>
          <a:ext cx="1819362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Start-up of copper-beryllium master alloy production using the carbothermic process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1116BBA6-FE34-4907-B3BB-F8F02AE7A0FA}">
      <dgm:prSet phldrT="[Текст]" custT="1"/>
      <dgm:spPr>
        <a:xfrm>
          <a:off x="3823785" y="731487"/>
          <a:ext cx="1819362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2003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14001 </a:t>
          </a: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Certification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D879BBF3-FEF7-4E50-BFB3-FDC240CA1835}" type="parTrans" cxnId="{F216BB4D-1D2B-40A7-A44A-11B53FF108FE}">
      <dgm:prSet/>
      <dgm:spPr/>
      <dgm:t>
        <a:bodyPr/>
        <a:lstStyle/>
        <a:p>
          <a:endParaRPr lang="ru-RU"/>
        </a:p>
      </dgm:t>
    </dgm:pt>
    <dgm:pt modelId="{631029C3-4715-491E-B990-FC48E7CDE341}" type="sibTrans" cxnId="{F216BB4D-1D2B-40A7-A44A-11B53FF108FE}">
      <dgm:prSet/>
      <dgm:spPr/>
      <dgm:t>
        <a:bodyPr/>
        <a:lstStyle/>
        <a:p>
          <a:endParaRPr lang="ru-RU"/>
        </a:p>
      </dgm:t>
    </dgm:pt>
    <dgm:pt modelId="{A5790B66-745B-45FA-A6BA-43D581B28724}">
      <dgm:prSet phldrT="[Текст]" custT="1"/>
      <dgm:spPr>
        <a:xfrm>
          <a:off x="5734116" y="731487"/>
          <a:ext cx="1819362" cy="975316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2010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Production of AFA-3G pellets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F8CEEC83-513F-4488-82C6-CD582A5DA305}" type="parTrans" cxnId="{F1018973-4F25-41F4-B959-C28724182FB5}">
      <dgm:prSet/>
      <dgm:spPr/>
      <dgm:t>
        <a:bodyPr/>
        <a:lstStyle/>
        <a:p>
          <a:endParaRPr lang="ru-RU"/>
        </a:p>
      </dgm:t>
    </dgm:pt>
    <dgm:pt modelId="{C6805A2D-1523-4F71-9380-0CB99CCA26A3}" type="sibTrans" cxnId="{F1018973-4F25-41F4-B959-C28724182FB5}">
      <dgm:prSet/>
      <dgm:spPr/>
      <dgm:t>
        <a:bodyPr/>
        <a:lstStyle/>
        <a:p>
          <a:endParaRPr lang="ru-RU"/>
        </a:p>
      </dgm:t>
    </dgm:pt>
    <dgm:pt modelId="{0CCEA538-0F4A-4C3B-AC1A-EF35FDDBB5ED}">
      <dgm:prSet phldrT="[Текст]" custT="1"/>
      <dgm:spPr>
        <a:xfrm>
          <a:off x="1913455" y="731487"/>
          <a:ext cx="1819362" cy="975316"/>
        </a:xfr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1999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Resumption of Beryllium Operations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52D287A0-AEDF-472E-8122-CDD03ED5D092}" type="parTrans" cxnId="{A15D0F65-E0B1-45B8-9CDA-8880621F4E6C}">
      <dgm:prSet/>
      <dgm:spPr/>
      <dgm:t>
        <a:bodyPr/>
        <a:lstStyle/>
        <a:p>
          <a:endParaRPr lang="ru-RU"/>
        </a:p>
      </dgm:t>
    </dgm:pt>
    <dgm:pt modelId="{FD0F3ED5-296A-4E62-A8C6-6F69B3B94818}" type="sibTrans" cxnId="{A15D0F65-E0B1-45B8-9CDA-8880621F4E6C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LinFactNeighborX="-13366" custLinFactNeighborY="-15218"/>
      <dgm:spPr>
        <a:xfrm>
          <a:off x="890623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FCFD62EF-4CA9-471E-8D90-88E114A4F8D9}" type="pres">
      <dgm:prSet presAssocID="{32BB8326-99CC-4F48-8991-E1CBE7619BBE}" presName="textNode" presStyleLbl="node1" presStyleIdx="0" presStyleCnt="5" custScaleX="88176">
        <dgm:presLayoutVars>
          <dgm:bulletEnabled val="1"/>
        </dgm:presLayoutVars>
      </dgm:prSet>
      <dgm:spPr/>
    </dgm:pt>
    <dgm:pt modelId="{4AC483E2-A064-4008-B1F8-BDFC4D36E7AB}" type="pres">
      <dgm:prSet presAssocID="{3730643E-D6EE-413D-81DB-602BD936BCD4}" presName="sibTrans" presStyleCnt="0"/>
      <dgm:spPr/>
    </dgm:pt>
    <dgm:pt modelId="{338D9F04-23E3-46CA-BFB1-C90812627910}" type="pres">
      <dgm:prSet presAssocID="{0CCEA538-0F4A-4C3B-AC1A-EF35FDDBB5ED}" presName="textNode" presStyleLbl="node1" presStyleIdx="1" presStyleCnt="5" custScaleX="124597">
        <dgm:presLayoutVars>
          <dgm:bulletEnabled val="1"/>
        </dgm:presLayoutVars>
      </dgm:prSet>
      <dgm:spPr>
        <a:prstGeom prst="roundRect">
          <a:avLst/>
        </a:prstGeom>
      </dgm:spPr>
    </dgm:pt>
    <dgm:pt modelId="{088F2B9F-AFC7-4D44-8037-5E50C448DC78}" type="pres">
      <dgm:prSet presAssocID="{FD0F3ED5-296A-4E62-A8C6-6F69B3B94818}" presName="sibTrans" presStyleCnt="0"/>
      <dgm:spPr/>
    </dgm:pt>
    <dgm:pt modelId="{A47DC4F5-781C-48EB-A575-8F02F55B1A4B}" type="pres">
      <dgm:prSet presAssocID="{64FD1D52-4C1E-4E1B-9B83-2E3EC10798BA}" presName="textNode" presStyleLbl="node1" presStyleIdx="2" presStyleCnt="5" custScaleX="166202">
        <dgm:presLayoutVars>
          <dgm:bulletEnabled val="1"/>
        </dgm:presLayoutVars>
      </dgm:prSet>
      <dgm:spPr/>
    </dgm:pt>
    <dgm:pt modelId="{1EB68E06-4498-47CE-9008-6BF73CE23721}" type="pres">
      <dgm:prSet presAssocID="{2D8808A2-EAB5-45CC-9115-79D9556B6C02}" presName="sibTrans" presStyleCnt="0"/>
      <dgm:spPr/>
    </dgm:pt>
    <dgm:pt modelId="{E7DC4823-5713-4246-B96D-2309E81FCFFA}" type="pres">
      <dgm:prSet presAssocID="{1116BBA6-FE34-4907-B3BB-F8F02AE7A0FA}" presName="textNode" presStyleLbl="node1" presStyleIdx="3" presStyleCnt="5" custScaleX="86605">
        <dgm:presLayoutVars>
          <dgm:bulletEnabled val="1"/>
        </dgm:presLayoutVars>
      </dgm:prSet>
      <dgm:spPr/>
    </dgm:pt>
    <dgm:pt modelId="{05E167C0-DF33-44C6-876F-A5FE8134360D}" type="pres">
      <dgm:prSet presAssocID="{631029C3-4715-491E-B990-FC48E7CDE341}" presName="sibTrans" presStyleCnt="0"/>
      <dgm:spPr/>
    </dgm:pt>
    <dgm:pt modelId="{22BDC1A4-1285-4543-B592-3A91B142D82F}" type="pres">
      <dgm:prSet presAssocID="{A5790B66-745B-45FA-A6BA-43D581B28724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CE17F409-821D-4B8A-AE1E-180AE84F7F52}" srcId="{F8D52989-9FB6-4347-8E19-691E3924029A}" destId="{32BB8326-99CC-4F48-8991-E1CBE7619BBE}" srcOrd="0" destOrd="0" parTransId="{1A4EDDF2-CFD6-432D-A772-D69F895E6391}" sibTransId="{3730643E-D6EE-413D-81DB-602BD936BCD4}"/>
    <dgm:cxn modelId="{A0CA1F26-C164-44F3-B723-F7E7B03D744D}" type="presOf" srcId="{1116BBA6-FE34-4907-B3BB-F8F02AE7A0FA}" destId="{E7DC4823-5713-4246-B96D-2309E81FCFFA}" srcOrd="0" destOrd="0" presId="urn:microsoft.com/office/officeart/2005/8/layout/hProcess9"/>
    <dgm:cxn modelId="{1A9A2862-94BE-4EE6-B67F-97F6D579889C}" type="presOf" srcId="{64FD1D52-4C1E-4E1B-9B83-2E3EC10798BA}" destId="{A47DC4F5-781C-48EB-A575-8F02F55B1A4B}" srcOrd="0" destOrd="0" presId="urn:microsoft.com/office/officeart/2005/8/layout/hProcess9"/>
    <dgm:cxn modelId="{A15D0F65-E0B1-45B8-9CDA-8880621F4E6C}" srcId="{F8D52989-9FB6-4347-8E19-691E3924029A}" destId="{0CCEA538-0F4A-4C3B-AC1A-EF35FDDBB5ED}" srcOrd="1" destOrd="0" parTransId="{52D287A0-AEDF-472E-8122-CDD03ED5D092}" sibTransId="{FD0F3ED5-296A-4E62-A8C6-6F69B3B94818}"/>
    <dgm:cxn modelId="{F216BB4D-1D2B-40A7-A44A-11B53FF108FE}" srcId="{F8D52989-9FB6-4347-8E19-691E3924029A}" destId="{1116BBA6-FE34-4907-B3BB-F8F02AE7A0FA}" srcOrd="3" destOrd="0" parTransId="{D879BBF3-FEF7-4E50-BFB3-FDC240CA1835}" sibTransId="{631029C3-4715-491E-B990-FC48E7CDE341}"/>
    <dgm:cxn modelId="{F1018973-4F25-41F4-B959-C28724182FB5}" srcId="{F8D52989-9FB6-4347-8E19-691E3924029A}" destId="{A5790B66-745B-45FA-A6BA-43D581B28724}" srcOrd="4" destOrd="0" parTransId="{F8CEEC83-513F-4488-82C6-CD582A5DA305}" sibTransId="{C6805A2D-1523-4F71-9380-0CB99CCA26A3}"/>
    <dgm:cxn modelId="{00279B53-1F04-4CCF-B622-D5AF30F832D2}" type="presOf" srcId="{0CCEA538-0F4A-4C3B-AC1A-EF35FDDBB5ED}" destId="{338D9F04-23E3-46CA-BFB1-C90812627910}" srcOrd="0" destOrd="0" presId="urn:microsoft.com/office/officeart/2005/8/layout/hProcess9"/>
    <dgm:cxn modelId="{47331391-9EAE-42C3-93D3-135F7A64FCAE}" type="presOf" srcId="{32BB8326-99CC-4F48-8991-E1CBE7619BBE}" destId="{FCFD62EF-4CA9-471E-8D90-88E114A4F8D9}" srcOrd="0" destOrd="0" presId="urn:microsoft.com/office/officeart/2005/8/layout/hProcess9"/>
    <dgm:cxn modelId="{0EF4E695-2CA9-4880-B65C-556E5E324AAB}" srcId="{F8D52989-9FB6-4347-8E19-691E3924029A}" destId="{64FD1D52-4C1E-4E1B-9B83-2E3EC10798BA}" srcOrd="2" destOrd="0" parTransId="{4EF6F1BE-40F0-49AE-BEB2-05D8C95801C0}" sibTransId="{2D8808A2-EAB5-45CC-9115-79D9556B6C02}"/>
    <dgm:cxn modelId="{5956CDD1-07CD-4B6A-9B13-2B64F41C258E}" type="presOf" srcId="{F8D52989-9FB6-4347-8E19-691E3924029A}" destId="{867F649C-EF45-4177-8E05-81E47183B964}" srcOrd="0" destOrd="0" presId="urn:microsoft.com/office/officeart/2005/8/layout/hProcess9"/>
    <dgm:cxn modelId="{D98154D3-339D-40A7-B54D-E40A21787881}" type="presOf" srcId="{A5790B66-745B-45FA-A6BA-43D581B28724}" destId="{22BDC1A4-1285-4543-B592-3A91B142D82F}" srcOrd="0" destOrd="0" presId="urn:microsoft.com/office/officeart/2005/8/layout/hProcess9"/>
    <dgm:cxn modelId="{0E96A714-B1B9-479D-A521-86C929E2764D}" type="presParOf" srcId="{867F649C-EF45-4177-8E05-81E47183B964}" destId="{D07A18F7-BD22-43F5-AE65-1132B18DB184}" srcOrd="0" destOrd="0" presId="urn:microsoft.com/office/officeart/2005/8/layout/hProcess9"/>
    <dgm:cxn modelId="{52788297-36E7-47E9-BCBB-4FA163663AAC}" type="presParOf" srcId="{867F649C-EF45-4177-8E05-81E47183B964}" destId="{09471CE8-EE38-4363-86C9-F0EE45025112}" srcOrd="1" destOrd="0" presId="urn:microsoft.com/office/officeart/2005/8/layout/hProcess9"/>
    <dgm:cxn modelId="{7AD3A976-66ED-4C0E-859C-6DAA41669123}" type="presParOf" srcId="{09471CE8-EE38-4363-86C9-F0EE45025112}" destId="{FCFD62EF-4CA9-471E-8D90-88E114A4F8D9}" srcOrd="0" destOrd="0" presId="urn:microsoft.com/office/officeart/2005/8/layout/hProcess9"/>
    <dgm:cxn modelId="{1898AF56-1B42-421F-91BB-22E1288C64F1}" type="presParOf" srcId="{09471CE8-EE38-4363-86C9-F0EE45025112}" destId="{4AC483E2-A064-4008-B1F8-BDFC4D36E7AB}" srcOrd="1" destOrd="0" presId="urn:microsoft.com/office/officeart/2005/8/layout/hProcess9"/>
    <dgm:cxn modelId="{873FA000-4CA3-4B73-9D51-3AAF0C25F3D7}" type="presParOf" srcId="{09471CE8-EE38-4363-86C9-F0EE45025112}" destId="{338D9F04-23E3-46CA-BFB1-C90812627910}" srcOrd="2" destOrd="0" presId="urn:microsoft.com/office/officeart/2005/8/layout/hProcess9"/>
    <dgm:cxn modelId="{7839B9FC-0FBF-4362-B7EB-E663A4901DEA}" type="presParOf" srcId="{09471CE8-EE38-4363-86C9-F0EE45025112}" destId="{088F2B9F-AFC7-4D44-8037-5E50C448DC78}" srcOrd="3" destOrd="0" presId="urn:microsoft.com/office/officeart/2005/8/layout/hProcess9"/>
    <dgm:cxn modelId="{935F482D-2B74-4F11-90DF-841471D18708}" type="presParOf" srcId="{09471CE8-EE38-4363-86C9-F0EE45025112}" destId="{A47DC4F5-781C-48EB-A575-8F02F55B1A4B}" srcOrd="4" destOrd="0" presId="urn:microsoft.com/office/officeart/2005/8/layout/hProcess9"/>
    <dgm:cxn modelId="{0F953261-FCED-4C3F-80A5-3FE4F4090607}" type="presParOf" srcId="{09471CE8-EE38-4363-86C9-F0EE45025112}" destId="{1EB68E06-4498-47CE-9008-6BF73CE23721}" srcOrd="5" destOrd="0" presId="urn:microsoft.com/office/officeart/2005/8/layout/hProcess9"/>
    <dgm:cxn modelId="{CB5537F3-585F-4D35-81E4-C2C0F5B64B7B}" type="presParOf" srcId="{09471CE8-EE38-4363-86C9-F0EE45025112}" destId="{E7DC4823-5713-4246-B96D-2309E81FCFFA}" srcOrd="6" destOrd="0" presId="urn:microsoft.com/office/officeart/2005/8/layout/hProcess9"/>
    <dgm:cxn modelId="{B09E074C-25DC-4A65-A107-94BF4FF595E9}" type="presParOf" srcId="{09471CE8-EE38-4363-86C9-F0EE45025112}" destId="{05E167C0-DF33-44C6-876F-A5FE8134360D}" srcOrd="7" destOrd="0" presId="urn:microsoft.com/office/officeart/2005/8/layout/hProcess9"/>
    <dgm:cxn modelId="{60808EFE-EE79-40D5-BD68-60F851A4CD0D}" type="presParOf" srcId="{09471CE8-EE38-4363-86C9-F0EE45025112}" destId="{22BDC1A4-1285-4543-B592-3A91B142D82F}" srcOrd="8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D52989-9FB6-4347-8E19-691E3924029A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FD1D52-4C1E-4E1B-9B83-2E3EC10798BA}">
      <dgm:prSet phldrT="[Текст]" custT="1"/>
      <dgm:spPr>
        <a:xfrm>
          <a:off x="1913455" y="731487"/>
          <a:ext cx="1819362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</a:t>
          </a: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21                     </a:t>
          </a:r>
          <a:r>
            <a:rPr lang="en-A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Fuel assembly production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EF6F1BE-40F0-49AE-BEB2-05D8C95801C0}" type="parTrans" cxnId="{0EF4E695-2CA9-4880-B65C-556E5E324AAB}">
      <dgm:prSet/>
      <dgm:spPr/>
      <dgm:t>
        <a:bodyPr/>
        <a:lstStyle/>
        <a:p>
          <a:endParaRPr lang="ru-RU"/>
        </a:p>
      </dgm:t>
    </dgm:pt>
    <dgm:pt modelId="{2D8808A2-EAB5-45CC-9115-79D9556B6C02}" type="sibTrans" cxnId="{0EF4E695-2CA9-4880-B65C-556E5E324AAB}">
      <dgm:prSet/>
      <dgm:spPr/>
      <dgm:t>
        <a:bodyPr/>
        <a:lstStyle/>
        <a:p>
          <a:endParaRPr lang="ru-RU"/>
        </a:p>
      </dgm:t>
    </dgm:pt>
    <dgm:pt modelId="{00700364-AB57-4971-A14E-4CA4B5F1F2DE}">
      <dgm:prSet phldrT="[Текст]" custT="1"/>
      <dgm:spPr>
        <a:xfrm>
          <a:off x="3124" y="731487"/>
          <a:ext cx="1819362" cy="975316"/>
        </a:xfr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2016 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Beginning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of Ulba-FA plant construction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0A1051C-39ED-4460-84E4-A4D46F0ECDE3}" type="parTrans" cxnId="{979677C6-A1E3-4D7A-9677-A40A0477B243}">
      <dgm:prSet/>
      <dgm:spPr/>
      <dgm:t>
        <a:bodyPr/>
        <a:lstStyle/>
        <a:p>
          <a:endParaRPr lang="ru-RU"/>
        </a:p>
      </dgm:t>
    </dgm:pt>
    <dgm:pt modelId="{163675F9-5C23-430D-B28D-A5301860E1E2}" type="sibTrans" cxnId="{979677C6-A1E3-4D7A-9677-A40A0477B243}">
      <dgm:prSet/>
      <dgm:spPr/>
      <dgm:t>
        <a:bodyPr/>
        <a:lstStyle/>
        <a:p>
          <a:endParaRPr lang="ru-RU"/>
        </a:p>
      </dgm:t>
    </dgm:pt>
    <dgm:pt modelId="{7E0F5521-6437-4E99-AF9F-2F84619498A9}">
      <dgm:prSet phldrT="[Текст]" custT="1"/>
      <dgm:spPr>
        <a:xfrm>
          <a:off x="3124" y="731487"/>
          <a:ext cx="1819362" cy="975316"/>
        </a:xfrm>
        <a:solidFill>
          <a:srgbClr val="0066CC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2020</a:t>
          </a: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Completion </a:t>
          </a: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of equipment installation at the fuel assembly plant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28ED9A4C-27C8-42D4-AB73-49F63AD0491D}" type="parTrans" cxnId="{CC2A9E58-7DC8-44B9-A22A-212073576E9D}">
      <dgm:prSet/>
      <dgm:spPr/>
      <dgm:t>
        <a:bodyPr/>
        <a:lstStyle/>
        <a:p>
          <a:endParaRPr lang="ru-RU"/>
        </a:p>
      </dgm:t>
    </dgm:pt>
    <dgm:pt modelId="{0FE9D24F-2711-4C76-8142-CD7BE7097C10}" type="sibTrans" cxnId="{CC2A9E58-7DC8-44B9-A22A-212073576E9D}">
      <dgm:prSet/>
      <dgm:spPr/>
      <dgm:t>
        <a:bodyPr/>
        <a:lstStyle/>
        <a:p>
          <a:endParaRPr lang="ru-RU"/>
        </a:p>
      </dgm:t>
    </dgm:pt>
    <dgm:pt modelId="{B8FF0B6C-BAA8-4A2C-9A2A-2878234B135A}">
      <dgm:prSet phldrT="[Текст]" custT="1"/>
      <dgm:spPr>
        <a:xfrm>
          <a:off x="3124" y="731487"/>
          <a:ext cx="1819362" cy="975316"/>
        </a:xfrm>
        <a:solidFill>
          <a:srgbClr val="0066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ru-RU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2015   </a:t>
          </a:r>
          <a:endParaRPr lang="en-US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  <a:buNone/>
          </a:pPr>
          <a:r>
            <a:rPr lang="en-US" sz="1500" b="1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Ulba-FA LLP Establishment</a:t>
          </a:r>
          <a:endParaRPr lang="ru-RU" sz="1500" b="1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270F35C-E488-4E97-BA0C-B68E7B3C2F67}" type="parTrans" cxnId="{9616D594-7812-4F2C-B898-0F58D1CA70AA}">
      <dgm:prSet/>
      <dgm:spPr/>
      <dgm:t>
        <a:bodyPr/>
        <a:lstStyle/>
        <a:p>
          <a:endParaRPr lang="ru-RU"/>
        </a:p>
      </dgm:t>
    </dgm:pt>
    <dgm:pt modelId="{9178B410-BD9F-4FA7-9BBB-DF84EE7A758E}" type="sibTrans" cxnId="{9616D594-7812-4F2C-B898-0F58D1CA70AA}">
      <dgm:prSet/>
      <dgm:spPr/>
      <dgm:t>
        <a:bodyPr/>
        <a:lstStyle/>
        <a:p>
          <a:endParaRPr lang="ru-RU"/>
        </a:p>
      </dgm:t>
    </dgm:pt>
    <dgm:pt modelId="{867F649C-EF45-4177-8E05-81E47183B964}" type="pres">
      <dgm:prSet presAssocID="{F8D52989-9FB6-4347-8E19-691E3924029A}" presName="CompostProcess" presStyleCnt="0">
        <dgm:presLayoutVars>
          <dgm:dir/>
          <dgm:resizeHandles val="exact"/>
        </dgm:presLayoutVars>
      </dgm:prSet>
      <dgm:spPr/>
    </dgm:pt>
    <dgm:pt modelId="{D07A18F7-BD22-43F5-AE65-1132B18DB184}" type="pres">
      <dgm:prSet presAssocID="{F8D52989-9FB6-4347-8E19-691E3924029A}" presName="arrow" presStyleLbl="bgShp" presStyleIdx="0" presStyleCnt="1" custLinFactNeighborX="-13366" custLinFactNeighborY="-15218"/>
      <dgm:spPr>
        <a:xfrm>
          <a:off x="890623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09471CE8-EE38-4363-86C9-F0EE45025112}" type="pres">
      <dgm:prSet presAssocID="{F8D52989-9FB6-4347-8E19-691E3924029A}" presName="linearProcess" presStyleCnt="0"/>
      <dgm:spPr/>
    </dgm:pt>
    <dgm:pt modelId="{5CF1FE77-89CA-4002-948B-F3F8F772A831}" type="pres">
      <dgm:prSet presAssocID="{B8FF0B6C-BAA8-4A2C-9A2A-2878234B135A}" presName="textNode" presStyleLbl="node1" presStyleIdx="0" presStyleCnt="4" custScaleX="109972">
        <dgm:presLayoutVars>
          <dgm:bulletEnabled val="1"/>
        </dgm:presLayoutVars>
      </dgm:prSet>
      <dgm:spPr/>
    </dgm:pt>
    <dgm:pt modelId="{420D5A5E-2326-4A49-AE7E-D21537665C2E}" type="pres">
      <dgm:prSet presAssocID="{9178B410-BD9F-4FA7-9BBB-DF84EE7A758E}" presName="sibTrans" presStyleCnt="0"/>
      <dgm:spPr/>
    </dgm:pt>
    <dgm:pt modelId="{D794D9B5-024A-45EC-8AD6-87A7B70B771C}" type="pres">
      <dgm:prSet presAssocID="{00700364-AB57-4971-A14E-4CA4B5F1F2DE}" presName="textNode" presStyleLbl="node1" presStyleIdx="1" presStyleCnt="4" custScaleY="109595">
        <dgm:presLayoutVars>
          <dgm:bulletEnabled val="1"/>
        </dgm:presLayoutVars>
      </dgm:prSet>
      <dgm:spPr>
        <a:prstGeom prst="roundRect">
          <a:avLst/>
        </a:prstGeom>
      </dgm:spPr>
    </dgm:pt>
    <dgm:pt modelId="{978A3045-0A59-4507-A41F-CB9D1624904E}" type="pres">
      <dgm:prSet presAssocID="{163675F9-5C23-430D-B28D-A5301860E1E2}" presName="sibTrans" presStyleCnt="0"/>
      <dgm:spPr/>
    </dgm:pt>
    <dgm:pt modelId="{E2B144C8-36D4-4953-BDE6-856043AC8403}" type="pres">
      <dgm:prSet presAssocID="{7E0F5521-6437-4E99-AF9F-2F84619498A9}" presName="textNode" presStyleLbl="node1" presStyleIdx="2" presStyleCnt="4" custScaleX="155231">
        <dgm:presLayoutVars>
          <dgm:bulletEnabled val="1"/>
        </dgm:presLayoutVars>
      </dgm:prSet>
      <dgm:spPr>
        <a:prstGeom prst="roundRect">
          <a:avLst/>
        </a:prstGeom>
      </dgm:spPr>
    </dgm:pt>
    <dgm:pt modelId="{7EC3C4D0-9CC7-438A-A75C-A552EE885DFF}" type="pres">
      <dgm:prSet presAssocID="{0FE9D24F-2711-4C76-8142-CD7BE7097C10}" presName="sibTrans" presStyleCnt="0"/>
      <dgm:spPr/>
    </dgm:pt>
    <dgm:pt modelId="{A47DC4F5-781C-48EB-A575-8F02F55B1A4B}" type="pres">
      <dgm:prSet presAssocID="{64FD1D52-4C1E-4E1B-9B83-2E3EC10798BA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7C8E6A20-1489-4182-92EA-136442F1B2B9}" type="presOf" srcId="{7E0F5521-6437-4E99-AF9F-2F84619498A9}" destId="{E2B144C8-36D4-4953-BDE6-856043AC8403}" srcOrd="0" destOrd="0" presId="urn:microsoft.com/office/officeart/2005/8/layout/hProcess9"/>
    <dgm:cxn modelId="{1A9A2862-94BE-4EE6-B67F-97F6D579889C}" type="presOf" srcId="{64FD1D52-4C1E-4E1B-9B83-2E3EC10798BA}" destId="{A47DC4F5-781C-48EB-A575-8F02F55B1A4B}" srcOrd="0" destOrd="0" presId="urn:microsoft.com/office/officeart/2005/8/layout/hProcess9"/>
    <dgm:cxn modelId="{9DD53F58-A827-487B-A80C-563B613F6C01}" type="presOf" srcId="{B8FF0B6C-BAA8-4A2C-9A2A-2878234B135A}" destId="{5CF1FE77-89CA-4002-948B-F3F8F772A831}" srcOrd="0" destOrd="0" presId="urn:microsoft.com/office/officeart/2005/8/layout/hProcess9"/>
    <dgm:cxn modelId="{CC2A9E58-7DC8-44B9-A22A-212073576E9D}" srcId="{F8D52989-9FB6-4347-8E19-691E3924029A}" destId="{7E0F5521-6437-4E99-AF9F-2F84619498A9}" srcOrd="2" destOrd="0" parTransId="{28ED9A4C-27C8-42D4-AB73-49F63AD0491D}" sibTransId="{0FE9D24F-2711-4C76-8142-CD7BE7097C10}"/>
    <dgm:cxn modelId="{9616D594-7812-4F2C-B898-0F58D1CA70AA}" srcId="{F8D52989-9FB6-4347-8E19-691E3924029A}" destId="{B8FF0B6C-BAA8-4A2C-9A2A-2878234B135A}" srcOrd="0" destOrd="0" parTransId="{7270F35C-E488-4E97-BA0C-B68E7B3C2F67}" sibTransId="{9178B410-BD9F-4FA7-9BBB-DF84EE7A758E}"/>
    <dgm:cxn modelId="{0EF4E695-2CA9-4880-B65C-556E5E324AAB}" srcId="{F8D52989-9FB6-4347-8E19-691E3924029A}" destId="{64FD1D52-4C1E-4E1B-9B83-2E3EC10798BA}" srcOrd="3" destOrd="0" parTransId="{4EF6F1BE-40F0-49AE-BEB2-05D8C95801C0}" sibTransId="{2D8808A2-EAB5-45CC-9115-79D9556B6C02}"/>
    <dgm:cxn modelId="{E63EC09B-9BBC-448E-B3FE-BF834FE69E3C}" type="presOf" srcId="{00700364-AB57-4971-A14E-4CA4B5F1F2DE}" destId="{D794D9B5-024A-45EC-8AD6-87A7B70B771C}" srcOrd="0" destOrd="0" presId="urn:microsoft.com/office/officeart/2005/8/layout/hProcess9"/>
    <dgm:cxn modelId="{979677C6-A1E3-4D7A-9677-A40A0477B243}" srcId="{F8D52989-9FB6-4347-8E19-691E3924029A}" destId="{00700364-AB57-4971-A14E-4CA4B5F1F2DE}" srcOrd="1" destOrd="0" parTransId="{30A1051C-39ED-4460-84E4-A4D46F0ECDE3}" sibTransId="{163675F9-5C23-430D-B28D-A5301860E1E2}"/>
    <dgm:cxn modelId="{5956CDD1-07CD-4B6A-9B13-2B64F41C258E}" type="presOf" srcId="{F8D52989-9FB6-4347-8E19-691E3924029A}" destId="{867F649C-EF45-4177-8E05-81E47183B964}" srcOrd="0" destOrd="0" presId="urn:microsoft.com/office/officeart/2005/8/layout/hProcess9"/>
    <dgm:cxn modelId="{0E96A714-B1B9-479D-A521-86C929E2764D}" type="presParOf" srcId="{867F649C-EF45-4177-8E05-81E47183B964}" destId="{D07A18F7-BD22-43F5-AE65-1132B18DB184}" srcOrd="0" destOrd="0" presId="urn:microsoft.com/office/officeart/2005/8/layout/hProcess9"/>
    <dgm:cxn modelId="{52788297-36E7-47E9-BCBB-4FA163663AAC}" type="presParOf" srcId="{867F649C-EF45-4177-8E05-81E47183B964}" destId="{09471CE8-EE38-4363-86C9-F0EE45025112}" srcOrd="1" destOrd="0" presId="urn:microsoft.com/office/officeart/2005/8/layout/hProcess9"/>
    <dgm:cxn modelId="{34E58609-6FF4-4DFD-882C-4E1E8262C393}" type="presParOf" srcId="{09471CE8-EE38-4363-86C9-F0EE45025112}" destId="{5CF1FE77-89CA-4002-948B-F3F8F772A831}" srcOrd="0" destOrd="0" presId="urn:microsoft.com/office/officeart/2005/8/layout/hProcess9"/>
    <dgm:cxn modelId="{B954C46D-0699-4D53-B2C6-EEF4025B4150}" type="presParOf" srcId="{09471CE8-EE38-4363-86C9-F0EE45025112}" destId="{420D5A5E-2326-4A49-AE7E-D21537665C2E}" srcOrd="1" destOrd="0" presId="urn:microsoft.com/office/officeart/2005/8/layout/hProcess9"/>
    <dgm:cxn modelId="{7CB607C6-0D2B-46BC-9F7E-DE219C38A3B9}" type="presParOf" srcId="{09471CE8-EE38-4363-86C9-F0EE45025112}" destId="{D794D9B5-024A-45EC-8AD6-87A7B70B771C}" srcOrd="2" destOrd="0" presId="urn:microsoft.com/office/officeart/2005/8/layout/hProcess9"/>
    <dgm:cxn modelId="{F685AD8D-2716-4F52-90E1-D18E9D3A0603}" type="presParOf" srcId="{09471CE8-EE38-4363-86C9-F0EE45025112}" destId="{978A3045-0A59-4507-A41F-CB9D1624904E}" srcOrd="3" destOrd="0" presId="urn:microsoft.com/office/officeart/2005/8/layout/hProcess9"/>
    <dgm:cxn modelId="{0328088C-46A6-42C8-A2E0-A5294026D960}" type="presParOf" srcId="{09471CE8-EE38-4363-86C9-F0EE45025112}" destId="{E2B144C8-36D4-4953-BDE6-856043AC8403}" srcOrd="4" destOrd="0" presId="urn:microsoft.com/office/officeart/2005/8/layout/hProcess9"/>
    <dgm:cxn modelId="{9728D29B-D020-407B-837D-F21C16F6E36D}" type="presParOf" srcId="{09471CE8-EE38-4363-86C9-F0EE45025112}" destId="{7EC3C4D0-9CC7-438A-A75C-A552EE885DFF}" srcOrd="5" destOrd="0" presId="urn:microsoft.com/office/officeart/2005/8/layout/hProcess9"/>
    <dgm:cxn modelId="{935F482D-2B74-4F11-90DF-841471D18708}" type="presParOf" srcId="{09471CE8-EE38-4363-86C9-F0EE45025112}" destId="{A47DC4F5-781C-48EB-A575-8F02F55B1A4B}" srcOrd="6" destOrd="0" presId="urn:microsoft.com/office/officeart/2005/8/layout/hProcess9"/>
  </dgm:cxnLst>
  <dgm:bg>
    <a:noFill/>
  </dgm:bg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8658" y="0"/>
          <a:ext cx="10591322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D62EF-4CA9-471E-8D90-88E114A4F8D9}">
      <dsp:nvSpPr>
        <dsp:cNvPr id="0" name=""/>
        <dsp:cNvSpPr/>
      </dsp:nvSpPr>
      <dsp:spPr>
        <a:xfrm>
          <a:off x="73" y="731487"/>
          <a:ext cx="1676660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1949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UMP Establishment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7684" y="779098"/>
        <a:ext cx="1581438" cy="880094"/>
      </dsp:txXfrm>
    </dsp:sp>
    <dsp:sp modelId="{A47DC4F5-781C-48EB-A575-8F02F55B1A4B}">
      <dsp:nvSpPr>
        <dsp:cNvPr id="0" name=""/>
        <dsp:cNvSpPr/>
      </dsp:nvSpPr>
      <dsp:spPr>
        <a:xfrm>
          <a:off x="1920611" y="731487"/>
          <a:ext cx="1676660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Beryllium Operations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968222" y="779098"/>
        <a:ext cx="1581438" cy="880094"/>
      </dsp:txXfrm>
    </dsp:sp>
    <dsp:sp modelId="{E7DC4823-5713-4246-B96D-2309E81FCFFA}">
      <dsp:nvSpPr>
        <dsp:cNvPr id="0" name=""/>
        <dsp:cNvSpPr/>
      </dsp:nvSpPr>
      <dsp:spPr>
        <a:xfrm>
          <a:off x="3841149" y="731487"/>
          <a:ext cx="1676660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1951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Tantalum Operations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888760" y="779098"/>
        <a:ext cx="1581438" cy="880094"/>
      </dsp:txXfrm>
    </dsp:sp>
    <dsp:sp modelId="{22BDC1A4-1285-4543-B592-3A91B142D82F}">
      <dsp:nvSpPr>
        <dsp:cNvPr id="0" name=""/>
        <dsp:cNvSpPr/>
      </dsp:nvSpPr>
      <dsp:spPr>
        <a:xfrm>
          <a:off x="5761687" y="704749"/>
          <a:ext cx="1676660" cy="1028793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1952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Establishment of Uranium Operations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811909" y="754971"/>
        <a:ext cx="1576216" cy="928349"/>
      </dsp:txXfrm>
    </dsp:sp>
    <dsp:sp modelId="{BAA5E77E-D1FC-4D72-80C6-35BE6C7F07F6}">
      <dsp:nvSpPr>
        <dsp:cNvPr id="0" name=""/>
        <dsp:cNvSpPr/>
      </dsp:nvSpPr>
      <dsp:spPr>
        <a:xfrm>
          <a:off x="7682226" y="731487"/>
          <a:ext cx="1676660" cy="975316"/>
        </a:xfrm>
        <a:prstGeom prst="roundRect">
          <a:avLst/>
        </a:prstGeom>
        <a:solidFill>
          <a:srgbClr val="1AB39F">
            <a:hueOff val="8942655"/>
            <a:satOff val="-7707"/>
            <a:lumOff val="10197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1981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Pellet Production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729837" y="779098"/>
        <a:ext cx="1581438" cy="880094"/>
      </dsp:txXfrm>
    </dsp:sp>
    <dsp:sp modelId="{72485124-6390-467E-BCE4-47F536A68638}">
      <dsp:nvSpPr>
        <dsp:cNvPr id="0" name=""/>
        <dsp:cNvSpPr/>
      </dsp:nvSpPr>
      <dsp:spPr>
        <a:xfrm>
          <a:off x="9602764" y="731487"/>
          <a:ext cx="1774426" cy="975316"/>
        </a:xfrm>
        <a:prstGeom prst="roundRect">
          <a:avLst/>
        </a:prstGeom>
        <a:solidFill>
          <a:srgbClr val="1AB39F">
            <a:hueOff val="11178319"/>
            <a:satOff val="-9634"/>
            <a:lumOff val="12746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1997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Within NAC Kazatomprom JSC </a:t>
          </a: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structure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650375" y="779098"/>
        <a:ext cx="1679204" cy="8800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0" y="0"/>
          <a:ext cx="9670674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FD62EF-4CA9-471E-8D90-88E114A4F8D9}">
      <dsp:nvSpPr>
        <dsp:cNvPr id="0" name=""/>
        <dsp:cNvSpPr/>
      </dsp:nvSpPr>
      <dsp:spPr>
        <a:xfrm>
          <a:off x="235" y="731487"/>
          <a:ext cx="1617267" cy="975316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1998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9002 Certification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7846" y="779098"/>
        <a:ext cx="1522045" cy="880094"/>
      </dsp:txXfrm>
    </dsp:sp>
    <dsp:sp modelId="{338D9F04-23E3-46CA-BFB1-C90812627910}">
      <dsp:nvSpPr>
        <dsp:cNvPr id="0" name=""/>
        <dsp:cNvSpPr/>
      </dsp:nvSpPr>
      <dsp:spPr>
        <a:xfrm>
          <a:off x="1868324" y="731487"/>
          <a:ext cx="2285278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1999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Resumption of Beryllium Operations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915935" y="779098"/>
        <a:ext cx="2190056" cy="880094"/>
      </dsp:txXfrm>
    </dsp:sp>
    <dsp:sp modelId="{A47DC4F5-781C-48EB-A575-8F02F55B1A4B}">
      <dsp:nvSpPr>
        <dsp:cNvPr id="0" name=""/>
        <dsp:cNvSpPr/>
      </dsp:nvSpPr>
      <dsp:spPr>
        <a:xfrm>
          <a:off x="4404425" y="731487"/>
          <a:ext cx="3048370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Start-up of copper-beryllium master alloy production using the carbothermic process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4452036" y="779098"/>
        <a:ext cx="2953148" cy="880094"/>
      </dsp:txXfrm>
    </dsp:sp>
    <dsp:sp modelId="{E7DC4823-5713-4246-B96D-2309E81FCFFA}">
      <dsp:nvSpPr>
        <dsp:cNvPr id="0" name=""/>
        <dsp:cNvSpPr/>
      </dsp:nvSpPr>
      <dsp:spPr>
        <a:xfrm>
          <a:off x="7703617" y="731487"/>
          <a:ext cx="1588453" cy="975316"/>
        </a:xfrm>
        <a:prstGeom prst="roundRect">
          <a:avLst/>
        </a:prstGeom>
        <a:solidFill>
          <a:srgbClr val="1AB39F">
            <a:hueOff val="4471328"/>
            <a:satOff val="-3854"/>
            <a:lumOff val="509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2003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ISO 14001 </a:t>
          </a: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Certification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7751228" y="779098"/>
        <a:ext cx="1493231" cy="880094"/>
      </dsp:txXfrm>
    </dsp:sp>
    <dsp:sp modelId="{22BDC1A4-1285-4543-B592-3A91B142D82F}">
      <dsp:nvSpPr>
        <dsp:cNvPr id="0" name=""/>
        <dsp:cNvSpPr/>
      </dsp:nvSpPr>
      <dsp:spPr>
        <a:xfrm>
          <a:off x="9542893" y="731487"/>
          <a:ext cx="1834135" cy="975316"/>
        </a:xfrm>
        <a:prstGeom prst="roundRect">
          <a:avLst/>
        </a:prstGeom>
        <a:solidFill>
          <a:srgbClr val="1AB39F">
            <a:hueOff val="6706992"/>
            <a:satOff val="-5780"/>
            <a:lumOff val="7648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2010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Production of AFA-3G pellets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9590504" y="779098"/>
        <a:ext cx="1738913" cy="880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7A18F7-BD22-43F5-AE65-1132B18DB184}">
      <dsp:nvSpPr>
        <dsp:cNvPr id="0" name=""/>
        <dsp:cNvSpPr/>
      </dsp:nvSpPr>
      <dsp:spPr>
        <a:xfrm>
          <a:off x="0" y="0"/>
          <a:ext cx="6394779" cy="2438292"/>
        </a:xfrm>
        <a:prstGeom prst="rightArrow">
          <a:avLst/>
        </a:prstGeom>
        <a:solidFill>
          <a:srgbClr val="1AB39F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F1FE77-89CA-4002-948B-F3F8F772A831}">
      <dsp:nvSpPr>
        <dsp:cNvPr id="0" name=""/>
        <dsp:cNvSpPr/>
      </dsp:nvSpPr>
      <dsp:spPr>
        <a:xfrm>
          <a:off x="2776" y="731487"/>
          <a:ext cx="1624753" cy="975316"/>
        </a:xfrm>
        <a:prstGeom prst="roundRect">
          <a:avLst/>
        </a:prstGeom>
        <a:solidFill>
          <a:srgbClr val="0066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2015   </a:t>
          </a:r>
          <a:endParaRPr lang="en-US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Ulba-FA LLP Establishment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0387" y="779098"/>
        <a:ext cx="1529531" cy="880094"/>
      </dsp:txXfrm>
    </dsp:sp>
    <dsp:sp modelId="{D794D9B5-024A-45EC-8AD6-87A7B70B771C}">
      <dsp:nvSpPr>
        <dsp:cNvPr id="0" name=""/>
        <dsp:cNvSpPr/>
      </dsp:nvSpPr>
      <dsp:spPr>
        <a:xfrm>
          <a:off x="1842427" y="684696"/>
          <a:ext cx="1477424" cy="1068898"/>
        </a:xfrm>
        <a:prstGeom prst="roundRect">
          <a:avLst/>
        </a:prstGeom>
        <a:solidFill>
          <a:srgbClr val="1AB39F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2016 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Beginning 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of Ulba-FA plant construction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1894606" y="736875"/>
        <a:ext cx="1373066" cy="964540"/>
      </dsp:txXfrm>
    </dsp:sp>
    <dsp:sp modelId="{E2B144C8-36D4-4953-BDE6-856043AC8403}">
      <dsp:nvSpPr>
        <dsp:cNvPr id="0" name=""/>
        <dsp:cNvSpPr/>
      </dsp:nvSpPr>
      <dsp:spPr>
        <a:xfrm>
          <a:off x="3534750" y="731487"/>
          <a:ext cx="2293420" cy="975316"/>
        </a:xfrm>
        <a:prstGeom prst="roundRect">
          <a:avLst/>
        </a:prstGeom>
        <a:solidFill>
          <a:srgbClr val="0066CC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2020</a:t>
          </a: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Completion </a:t>
          </a:r>
        </a:p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of equipment installation at the fuel assembly plant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582361" y="779098"/>
        <a:ext cx="2198198" cy="880094"/>
      </dsp:txXfrm>
    </dsp:sp>
    <dsp:sp modelId="{A47DC4F5-781C-48EB-A575-8F02F55B1A4B}">
      <dsp:nvSpPr>
        <dsp:cNvPr id="0" name=""/>
        <dsp:cNvSpPr/>
      </dsp:nvSpPr>
      <dsp:spPr>
        <a:xfrm>
          <a:off x="6043069" y="731487"/>
          <a:ext cx="1477424" cy="975316"/>
        </a:xfrm>
        <a:prstGeom prst="roundRect">
          <a:avLst/>
        </a:prstGeom>
        <a:solidFill>
          <a:srgbClr val="1AB39F">
            <a:hueOff val="2235664"/>
            <a:satOff val="-1927"/>
            <a:lumOff val="2549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20</a:t>
          </a:r>
          <a:r>
            <a:rPr lang="ru-R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21                     </a:t>
          </a:r>
          <a:r>
            <a:rPr lang="en-AU" sz="1500" b="1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Fuel assembly production</a:t>
          </a:r>
          <a:endParaRPr lang="ru-RU" sz="1500" b="1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6090680" y="779098"/>
        <a:ext cx="1382202" cy="880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697E5CD6-5388-4AB4-B099-13AD87D8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A9E3E97-FB60-4B88-86B3-FC51A785FF1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956" y="0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B682116-AA82-498A-8CDB-8277B22C9C2A}" type="datetimeFigureOut">
              <a:rPr lang="ru-RU"/>
              <a:pPr>
                <a:defRPr/>
              </a:pPr>
              <a:t>22.05.2026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872C9C5B-841A-45D5-ABE3-CBEBED15B0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5075"/>
            <a:ext cx="592455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4221134E-4E66-46CC-A9F6-ED22BE2A0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0244" y="4752694"/>
            <a:ext cx="5437188" cy="38872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562BD2-6FDE-4E6D-AFD0-697C79F797C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379277"/>
            <a:ext cx="2946135" cy="494974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D42AB5E-34AF-4EBE-9F0A-74429F704C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956" y="9379277"/>
            <a:ext cx="2946135" cy="494974"/>
          </a:xfrm>
          <a:prstGeom prst="rect">
            <a:avLst/>
          </a:prstGeom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119FBD-133B-41C0-92BC-9D3DE569AB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1168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060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1246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27905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6171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8772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38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72700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027278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14493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89651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42853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7637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28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cK 1. On-page tracker" hidden="1">
            <a:extLst>
              <a:ext uri="{FF2B5EF4-FFF2-40B4-BE49-F238E27FC236}">
                <a16:creationId xmlns:a16="http://schemas.microsoft.com/office/drawing/2014/main" id="{FCEA6C5D-BEAD-4F36-AEC4-A2C34CDFE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8" y="7939"/>
            <a:ext cx="1057982" cy="26513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723">
                <a:solidFill>
                  <a:srgbClr val="808080"/>
                </a:solidFill>
              </a:rPr>
              <a:t>TRACKER</a:t>
            </a:r>
          </a:p>
        </p:txBody>
      </p:sp>
      <p:sp>
        <p:nvSpPr>
          <p:cNvPr id="11" name="McK 3. Unit of measure" hidden="1">
            <a:extLst>
              <a:ext uri="{FF2B5EF4-FFF2-40B4-BE49-F238E27FC236}">
                <a16:creationId xmlns:a16="http://schemas.microsoft.com/office/drawing/2014/main" id="{68FD772C-C045-42EC-A4FE-1B92BFBCF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09" y="1038225"/>
            <a:ext cx="11726985" cy="303032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969" dirty="0">
                <a:solidFill>
                  <a:srgbClr val="808080"/>
                </a:solidFill>
              </a:rPr>
              <a:t>Unit of measure</a:t>
            </a:r>
          </a:p>
        </p:txBody>
      </p:sp>
      <p:sp>
        <p:nvSpPr>
          <p:cNvPr id="13" name="McK 4. Footnote" hidden="1">
            <a:extLst>
              <a:ext uri="{FF2B5EF4-FFF2-40B4-BE49-F238E27FC236}">
                <a16:creationId xmlns:a16="http://schemas.microsoft.com/office/drawing/2014/main" id="{50856520-3F91-4DB2-BD27-9F9EE6990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08" y="6295392"/>
            <a:ext cx="11041184" cy="170496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 anchor="b">
            <a:spAutoFit/>
          </a:bodyPr>
          <a:lstStyle>
            <a:lvl1pPr marL="104775" indent="-104775"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10318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217613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404938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sz="1108" dirty="0">
                <a:solidFill>
                  <a:srgbClr val="000000"/>
                </a:solidFill>
                <a:latin typeface="Arial"/>
              </a:rPr>
              <a:t>1 Сноска</a:t>
            </a:r>
          </a:p>
        </p:txBody>
      </p:sp>
      <p:sp>
        <p:nvSpPr>
          <p:cNvPr id="1029" name="McK 5. Source" hidden="1">
            <a:extLst>
              <a:ext uri="{FF2B5EF4-FFF2-40B4-BE49-F238E27FC236}">
                <a16:creationId xmlns:a16="http://schemas.microsoft.com/office/drawing/2014/main" id="{940E93D2-DEC1-4FA8-A3AF-74B3E3792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8" y="6549777"/>
            <a:ext cx="11041184" cy="18941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lvl1pPr marL="620713" indent="-620713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2813" eaLnBrk="0" hangingPunct="0"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tabLst>
                <a:tab pos="623888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231">
                <a:solidFill>
                  <a:srgbClr val="000000"/>
                </a:solidFill>
              </a:rPr>
              <a:t>Источник:</a:t>
            </a:r>
          </a:p>
        </p:txBody>
      </p:sp>
      <p:grpSp>
        <p:nvGrpSpPr>
          <p:cNvPr id="3078" name="ACET" hidden="1">
            <a:extLst>
              <a:ext uri="{FF2B5EF4-FFF2-40B4-BE49-F238E27FC236}">
                <a16:creationId xmlns:a16="http://schemas.microsoft.com/office/drawing/2014/main" id="{FF7780E1-0D04-4F48-ABDB-E45DB58B1555}"/>
              </a:ext>
            </a:extLst>
          </p:cNvPr>
          <p:cNvGrpSpPr>
            <a:grpSpLocks/>
          </p:cNvGrpSpPr>
          <p:nvPr/>
        </p:nvGrpSpPr>
        <p:grpSpPr bwMode="auto">
          <a:xfrm>
            <a:off x="1975340" y="1277270"/>
            <a:ext cx="5802923" cy="624557"/>
            <a:chOff x="915" y="645"/>
            <a:chExt cx="2686" cy="385"/>
          </a:xfrm>
        </p:grpSpPr>
        <p:cxnSp>
          <p:nvCxnSpPr>
            <p:cNvPr id="3081" name="AutoShape 249">
              <a:extLst>
                <a:ext uri="{FF2B5EF4-FFF2-40B4-BE49-F238E27FC236}">
                  <a16:creationId xmlns:a16="http://schemas.microsoft.com/office/drawing/2014/main" id="{5F9136C2-A53D-4ADE-A4FE-254F273FC0C7}"/>
                </a:ext>
              </a:extLst>
            </p:cNvPr>
            <p:cNvCxnSpPr>
              <a:cxnSpLocks noChangeShapeType="1"/>
              <a:stCxn id="1034" idx="4"/>
              <a:endCxn id="1034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4" name="AutoShape 250">
              <a:extLst>
                <a:ext uri="{FF2B5EF4-FFF2-40B4-BE49-F238E27FC236}">
                  <a16:creationId xmlns:a16="http://schemas.microsoft.com/office/drawing/2014/main" id="{894589DA-AB68-444E-BCD5-D1A693398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" y="645"/>
              <a:ext cx="2686" cy="385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</p:spPr>
          <p:txBody>
            <a:bodyPr lIns="0" tIns="0" rIns="0" bIns="18288" anchor="b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altLang="ru-RU" sz="1969" b="1">
                  <a:solidFill>
                    <a:srgbClr val="000000"/>
                  </a:solidFill>
                </a:rPr>
                <a:t>Title</a:t>
              </a:r>
            </a:p>
            <a:p>
              <a:pPr eaLnBrk="1" hangingPunct="1">
                <a:defRPr/>
              </a:pPr>
              <a:r>
                <a:rPr lang="ru-RU" altLang="ru-RU" sz="1969">
                  <a:solidFill>
                    <a:srgbClr val="808080"/>
                  </a:solidFill>
                </a:rPr>
                <a:t>Unit of measure</a:t>
              </a:r>
            </a:p>
          </p:txBody>
        </p:sp>
      </p:grpSp>
      <p:pic>
        <p:nvPicPr>
          <p:cNvPr id="3079" name="Picture 2" descr="http://www.ulba.kz/images/site-logo-1.png">
            <a:extLst>
              <a:ext uri="{FF2B5EF4-FFF2-40B4-BE49-F238E27FC236}">
                <a16:creationId xmlns:a16="http://schemas.microsoft.com/office/drawing/2014/main" id="{E5A453DC-606F-47AD-8353-50D23C4B77E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371" y="112714"/>
            <a:ext cx="707292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>
            <a:extLst>
              <a:ext uri="{FF2B5EF4-FFF2-40B4-BE49-F238E27FC236}">
                <a16:creationId xmlns:a16="http://schemas.microsoft.com/office/drawing/2014/main" id="{AC4037BE-B45F-421A-9472-8A4C62D18F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107951"/>
            <a:ext cx="110001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</p:sldLayoutIdLst>
  <p:hf hdr="0" ftr="0" dt="0"/>
  <p:txStyles>
    <p:titleStyle>
      <a:lvl1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2pPr>
      <a:lvl3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3pPr>
      <a:lvl4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4pPr>
      <a:lvl5pPr algn="l" defTabSz="1123490" rtl="0" eaLnBrk="0" fontAlgn="base" hangingPunct="0">
        <a:spcBef>
          <a:spcPct val="0"/>
        </a:spcBef>
        <a:spcAft>
          <a:spcPct val="0"/>
        </a:spcAft>
        <a:tabLst>
          <a:tab pos="447443" algn="l"/>
        </a:tabLst>
        <a:defRPr sz="2339" b="1">
          <a:solidFill>
            <a:schemeClr val="tx1"/>
          </a:solidFill>
          <a:latin typeface="Arial" charset="0"/>
        </a:defRPr>
      </a:lvl5pPr>
      <a:lvl6pPr marL="574145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6pPr>
      <a:lvl7pPr marL="1148290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7pPr>
      <a:lvl8pPr marL="1722434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8pPr>
      <a:lvl9pPr marL="2296580" algn="l" defTabSz="1124368" rtl="0" eaLnBrk="1" fontAlgn="base" hangingPunct="1">
        <a:spcBef>
          <a:spcPct val="0"/>
        </a:spcBef>
        <a:spcAft>
          <a:spcPct val="0"/>
        </a:spcAft>
        <a:defRPr sz="2339" b="1">
          <a:solidFill>
            <a:schemeClr val="tx2"/>
          </a:solidFill>
          <a:latin typeface="Arial" charset="0"/>
        </a:defRPr>
      </a:lvl9pPr>
    </p:titleStyle>
    <p:bodyStyle>
      <a:lvl1pPr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defRPr sz="1969">
          <a:solidFill>
            <a:schemeClr val="tx1"/>
          </a:solidFill>
          <a:latin typeface="+mn-lt"/>
          <a:ea typeface="+mn-ea"/>
          <a:cs typeface="+mn-cs"/>
        </a:defRPr>
      </a:lvl1pPr>
      <a:lvl2pPr marL="242283" indent="-240330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panose="020B0604020202020204" pitchFamily="34" charset="0"/>
        <a:buChar char="▪"/>
        <a:defRPr sz="1969">
          <a:solidFill>
            <a:schemeClr val="tx1"/>
          </a:solidFill>
          <a:latin typeface="+mn-lt"/>
        </a:defRPr>
      </a:lvl2pPr>
      <a:lvl3pPr marL="572492" indent="-328254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–"/>
        <a:defRPr sz="1969">
          <a:solidFill>
            <a:schemeClr val="tx1"/>
          </a:solidFill>
          <a:latin typeface="+mn-lt"/>
        </a:defRPr>
      </a:lvl3pPr>
      <a:lvl4pPr marL="769835" indent="-193436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panose="020B0604020202020204" pitchFamily="34" charset="0"/>
        <a:buChar char="▫"/>
        <a:defRPr sz="1969">
          <a:solidFill>
            <a:schemeClr val="tx1"/>
          </a:solidFill>
          <a:latin typeface="+mn-lt"/>
        </a:defRPr>
      </a:lvl4pPr>
      <a:lvl5pPr marL="939824" indent="-162174" algn="l" defTabSz="1123490" rtl="0" eaLnBrk="0" fontAlgn="base" hangingPunct="0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panose="020B0604020202020204" pitchFamily="34" charset="0"/>
        <a:buChar char="-"/>
        <a:defRPr sz="1969">
          <a:solidFill>
            <a:schemeClr val="tx1"/>
          </a:solidFill>
          <a:latin typeface="+mn-lt"/>
        </a:defRPr>
      </a:lvl5pPr>
      <a:lvl6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6pPr>
      <a:lvl7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7pPr>
      <a:lvl8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8pPr>
      <a:lvl9pPr marL="941598" indent="-163472" algn="l" defTabSz="1124368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96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7414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14829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722434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4pPr>
      <a:lvl5pPr marL="229658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5pPr>
      <a:lvl6pPr marL="287072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6pPr>
      <a:lvl7pPr marL="344487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7pPr>
      <a:lvl8pPr marL="4019015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8pPr>
      <a:lvl9pPr marL="4593160" algn="l" defTabSz="1148290" rtl="0" eaLnBrk="1" latinLnBrk="0" hangingPunct="1">
        <a:defRPr sz="22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Picture 2" descr="http://www.ulba.kz/images/site-logo-1.png">
            <a:extLst>
              <a:ext uri="{FF2B5EF4-FFF2-40B4-BE49-F238E27FC236}">
                <a16:creationId xmlns:a16="http://schemas.microsoft.com/office/drawing/2014/main" id="{40AA0631-09DE-47E1-8754-7F9296845BD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7371" y="112714"/>
            <a:ext cx="707292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E183BB5E-2675-4612-AE20-7F4396FEE9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77" y="107951"/>
            <a:ext cx="1100015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661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6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image" Target="../media/image5.jpeg"/><Relationship Id="rId16" Type="http://schemas.openxmlformats.org/officeDocument/2006/relationships/diagramQuickStyle" Target="../diagrams/quickStyle3.xml"/><Relationship Id="rId1" Type="http://schemas.openxmlformats.org/officeDocument/2006/relationships/slideLayout" Target="../slideLayouts/slideLayout9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67">
            <a:extLst>
              <a:ext uri="{FF2B5EF4-FFF2-40B4-BE49-F238E27FC236}">
                <a16:creationId xmlns:a16="http://schemas.microsoft.com/office/drawing/2014/main" id="{0357049B-C753-45B3-8231-A751D5078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950281" y="201839"/>
            <a:ext cx="966312" cy="100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Изображение 1" descr="Kazatomprom logo_new.jpg">
            <a:extLst>
              <a:ext uri="{FF2B5EF4-FFF2-40B4-BE49-F238E27FC236}">
                <a16:creationId xmlns:a16="http://schemas.microsoft.com/office/drawing/2014/main" id="{AA585822-B264-4ED5-86A0-783F693BF9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42" y="201839"/>
            <a:ext cx="1749853" cy="1050764"/>
          </a:xfrm>
          <a:prstGeom prst="rect">
            <a:avLst/>
          </a:prstGeom>
        </p:spPr>
      </p:pic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C1D9290E-B14D-41C2-9059-3E10E654A2C1}"/>
              </a:ext>
            </a:extLst>
          </p:cNvPr>
          <p:cNvSpPr txBox="1">
            <a:spLocks/>
          </p:cNvSpPr>
          <p:nvPr/>
        </p:nvSpPr>
        <p:spPr bwMode="auto">
          <a:xfrm>
            <a:off x="853845" y="1859327"/>
            <a:ext cx="10912054" cy="2529948"/>
          </a:xfrm>
          <a:prstGeom prst="rect">
            <a:avLst/>
          </a:prstGeom>
          <a:noFill/>
        </p:spPr>
        <p:txBody>
          <a:bodyPr vert="horz" wrap="square" lIns="91464" tIns="45732" rIns="91464" bIns="45732" numCol="1" rtlCol="0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kern="1200" cap="all">
                <a:solidFill>
                  <a:srgbClr val="2A2A2A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rgbClr val="2A2A2A"/>
                </a:solidFill>
                <a:latin typeface="Century Gothic" pitchFamily="34" charset="0"/>
              </a:defRPr>
            </a:lvl9pPr>
          </a:lstStyle>
          <a:p>
            <a:pPr algn="ctr" eaLnBrk="1" hangingPunct="1"/>
            <a:r>
              <a:rPr lang="en-AU" sz="4400" b="1" cap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4400" b="1" cap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LBA METALLURGICAL PLANT JOINT STOCK COMPANY</a:t>
            </a:r>
            <a:r>
              <a:rPr lang="en-AU" sz="4400" b="1" cap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/>
            <a:endParaRPr lang="en-AU" sz="4400" b="1" cap="none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en-AU" sz="4400" b="1" cap="none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STRATEGY </a:t>
            </a:r>
            <a:endParaRPr lang="ru-RU" sz="4400" b="1" cap="none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44A782F-51A1-54A7-FDE1-4A330F10D8DA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39" name="AutoShape 17">
              <a:extLst>
                <a:ext uri="{FF2B5EF4-FFF2-40B4-BE49-F238E27FC236}">
                  <a16:creationId xmlns:a16="http://schemas.microsoft.com/office/drawing/2014/main" id="{B65C502E-D158-43DF-8CE5-C3476668B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2652CE84-1D48-4075-A8D1-1B22187D6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7173"/>
              <a:ext cx="12192000" cy="471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A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UMP JSC HISTORY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54" name="Picture 67">
              <a:extLst>
                <a:ext uri="{FF2B5EF4-FFF2-40B4-BE49-F238E27FC236}">
                  <a16:creationId xmlns:a16="http://schemas.microsoft.com/office/drawing/2014/main" id="{0357049B-C753-45B3-8231-A751D50788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Изображение 1" descr="Kazatomprom logo_new.jpg">
              <a:extLst>
                <a:ext uri="{FF2B5EF4-FFF2-40B4-BE49-F238E27FC236}">
                  <a16:creationId xmlns:a16="http://schemas.microsoft.com/office/drawing/2014/main" id="{82F386F6-8A20-4B53-AEEC-44188C058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DC151FA7-8779-FDDF-C911-BB572BF100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9691706"/>
              </p:ext>
            </p:extLst>
          </p:nvPr>
        </p:nvGraphicFramePr>
        <p:xfrm>
          <a:off x="187710" y="638057"/>
          <a:ext cx="11377264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E2D15233-A883-A5AC-2F30-BD7BF088B5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3593635"/>
              </p:ext>
            </p:extLst>
          </p:nvPr>
        </p:nvGraphicFramePr>
        <p:xfrm>
          <a:off x="214840" y="2494929"/>
          <a:ext cx="11377264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07025D3C-7404-52D3-F519-529227B35BBE}"/>
              </a:ext>
            </a:extLst>
          </p:cNvPr>
          <p:cNvSpPr txBox="1"/>
          <p:nvPr/>
        </p:nvSpPr>
        <p:spPr>
          <a:xfrm>
            <a:off x="11592104" y="6550223"/>
            <a:ext cx="596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entury Gothic"/>
              </a:rPr>
              <a:t>2</a:t>
            </a:r>
          </a:p>
        </p:txBody>
      </p:sp>
      <p:graphicFrame>
        <p:nvGraphicFramePr>
          <p:cNvPr id="20" name="Схема 19">
            <a:extLst>
              <a:ext uri="{FF2B5EF4-FFF2-40B4-BE49-F238E27FC236}">
                <a16:creationId xmlns:a16="http://schemas.microsoft.com/office/drawing/2014/main" id="{D4CFB5D2-CB1F-A696-30F2-171E7165D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8432330"/>
              </p:ext>
            </p:extLst>
          </p:nvPr>
        </p:nvGraphicFramePr>
        <p:xfrm>
          <a:off x="214840" y="4359529"/>
          <a:ext cx="7523270" cy="2438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227010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44A782F-51A1-54A7-FDE1-4A330F10D8DA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39" name="AutoShape 17">
              <a:extLst>
                <a:ext uri="{FF2B5EF4-FFF2-40B4-BE49-F238E27FC236}">
                  <a16:creationId xmlns:a16="http://schemas.microsoft.com/office/drawing/2014/main" id="{B65C502E-D158-43DF-8CE5-C3476668B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2652CE84-1D48-4075-A8D1-1B22187D6A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7173"/>
              <a:ext cx="12192000" cy="471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UMP JSC Development Strategy for </a:t>
              </a:r>
              <a:r>
                <a:rPr lang="ru-R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2025-2034</a:t>
              </a:r>
            </a:p>
          </p:txBody>
        </p:sp>
        <p:pic>
          <p:nvPicPr>
            <p:cNvPr id="54" name="Picture 67">
              <a:extLst>
                <a:ext uri="{FF2B5EF4-FFF2-40B4-BE49-F238E27FC236}">
                  <a16:creationId xmlns:a16="http://schemas.microsoft.com/office/drawing/2014/main" id="{0357049B-C753-45B3-8231-A751D50788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7" name="Изображение 1" descr="Kazatomprom logo_new.jpg">
              <a:extLst>
                <a:ext uri="{FF2B5EF4-FFF2-40B4-BE49-F238E27FC236}">
                  <a16:creationId xmlns:a16="http://schemas.microsoft.com/office/drawing/2014/main" id="{82F386F6-8A20-4B53-AEEC-44188C05875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7025D3C-7404-52D3-F519-529227B35BBE}"/>
              </a:ext>
            </a:extLst>
          </p:cNvPr>
          <p:cNvSpPr txBox="1"/>
          <p:nvPr/>
        </p:nvSpPr>
        <p:spPr>
          <a:xfrm>
            <a:off x="11592104" y="6550223"/>
            <a:ext cx="5967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ru-RU" sz="1400" dirty="0">
                <a:solidFill>
                  <a:prstClr val="white">
                    <a:lumMod val="50000"/>
                  </a:prstClr>
                </a:solidFill>
                <a:latin typeface="Century Gothic"/>
              </a:rPr>
              <a:t>2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726694" y="1058342"/>
            <a:ext cx="3677505" cy="1212336"/>
            <a:chOff x="309361" y="744421"/>
            <a:chExt cx="3479025" cy="1212336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6D003DD-A49D-DD44-2394-9B9716D035F7}"/>
                </a:ext>
              </a:extLst>
            </p:cNvPr>
            <p:cNvSpPr txBox="1"/>
            <p:nvPr/>
          </p:nvSpPr>
          <p:spPr>
            <a:xfrm>
              <a:off x="309361" y="1402759"/>
              <a:ext cx="3479025" cy="5539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lvl1pPr lvl="0" indent="0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Char char="​"/>
                <a:defRPr lang="en-US" sz="1600" dirty="0">
                  <a:cs typeface="Arial" panose="020B0604020202020204" pitchFamily="34" charset="0"/>
                </a:defRPr>
              </a:lvl1pPr>
              <a:lvl2pPr marL="182880" lvl="1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Wingdings" panose="05000000000000000000" pitchFamily="2" charset="2"/>
                <a:buChar char=""/>
                <a:defRPr lang="en-US" sz="1600" dirty="0"/>
              </a:lvl2pPr>
              <a:lvl3pPr marL="365760" lvl="2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‒"/>
                <a:defRPr lang="en-US" sz="1600" dirty="0"/>
              </a:lvl3pPr>
              <a:lvl4pPr marL="548640" lvl="3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lang="en-US" sz="1600" dirty="0"/>
              </a:lvl4pPr>
              <a:lvl5pPr marL="731520" lvl="4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̶"/>
                <a:defRPr lang="en-US" sz="1600" dirty="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pPr algn="just">
                <a:buNone/>
              </a:pPr>
              <a:r>
                <a:rPr lang="en-US" sz="1800" dirty="0">
                  <a:solidFill>
                    <a:srgbClr val="002060"/>
                  </a:solidFill>
                  <a:latin typeface="Arial" panose="020B0604020202020204" pitchFamily="34" charset="0"/>
                </a:rPr>
                <a:t>Providing global industries with high-tech products</a:t>
              </a:r>
              <a:endParaRPr lang="ru-RU" sz="18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1" name="Группа 20"/>
            <p:cNvGrpSpPr/>
            <p:nvPr/>
          </p:nvGrpSpPr>
          <p:grpSpPr>
            <a:xfrm>
              <a:off x="1056321" y="744421"/>
              <a:ext cx="1985105" cy="468000"/>
              <a:chOff x="1052985" y="660846"/>
              <a:chExt cx="1985105" cy="468000"/>
            </a:xfrm>
          </p:grpSpPr>
          <p:sp>
            <p:nvSpPr>
              <p:cNvPr id="22" name="2. Slide Title">
                <a:extLst>
                  <a:ext uri="{FF2B5EF4-FFF2-40B4-BE49-F238E27FC236}">
                    <a16:creationId xmlns:a16="http://schemas.microsoft.com/office/drawing/2014/main" id="{5D26EC73-A69A-4F99-A2CC-B259DA605C1B}"/>
                  </a:ext>
                </a:extLst>
              </p:cNvPr>
              <p:cNvSpPr txBox="1">
                <a:spLocks/>
              </p:cNvSpPr>
              <p:nvPr>
                <p:custDataLst>
                  <p:tags r:id="rId3"/>
                </p:custDataLst>
              </p:nvPr>
            </p:nvSpPr>
            <p:spPr>
              <a:xfrm>
                <a:off x="1648162" y="725569"/>
                <a:ext cx="1389928" cy="307777"/>
              </a:xfrm>
              <a:prstGeom prst="rect">
                <a:avLst/>
              </a:prstGeom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rtlCol="0" anchor="b" anchorCtr="0">
                <a:spAutoFit/>
              </a:bodyPr>
              <a:lstStyle>
                <a:lvl1pPr algn="l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lang="ru-RU" sz="2500" b="0" kern="1200" spc="0" baseline="0" dirty="0">
                    <a:ln w="6350" cap="flat">
                      <a:noFill/>
                      <a:miter lim="800000"/>
                    </a:ln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2000" b="1" dirty="0">
                    <a:solidFill>
                      <a:srgbClr val="C55A1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MISSION</a:t>
                </a:r>
                <a:r>
                  <a:rPr lang="ru-RU" sz="1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pic>
            <p:nvPicPr>
              <p:cNvPr id="23" name="Рисунок 22">
                <a:extLst>
                  <a:ext uri="{FF2B5EF4-FFF2-40B4-BE49-F238E27FC236}">
                    <a16:creationId xmlns:a16="http://schemas.microsoft.com/office/drawing/2014/main" id="{8BECF8BF-73A3-4689-B992-DE14F8A24C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52985" y="660846"/>
                <a:ext cx="468000" cy="468000"/>
              </a:xfrm>
              <a:prstGeom prst="rect">
                <a:avLst/>
              </a:prstGeom>
            </p:spPr>
          </p:pic>
        </p:grpSp>
      </p:grpSp>
      <p:grpSp>
        <p:nvGrpSpPr>
          <p:cNvPr id="24" name="Группа 23"/>
          <p:cNvGrpSpPr/>
          <p:nvPr/>
        </p:nvGrpSpPr>
        <p:grpSpPr>
          <a:xfrm>
            <a:off x="4921593" y="997461"/>
            <a:ext cx="6863168" cy="1559954"/>
            <a:chOff x="5248999" y="744419"/>
            <a:chExt cx="3420000" cy="2602664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E1D81CD-AB42-02D7-6624-554CC8DF81F2}"/>
                </a:ext>
              </a:extLst>
            </p:cNvPr>
            <p:cNvSpPr txBox="1"/>
            <p:nvPr/>
          </p:nvSpPr>
          <p:spPr>
            <a:xfrm>
              <a:off x="5248999" y="1960628"/>
              <a:ext cx="3420000" cy="13864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>
              <a:defPPr>
                <a:defRPr lang="ru-RU"/>
              </a:defPPr>
              <a:lvl1pPr lvl="0" indent="0" algn="just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  <a:buClr>
                  <a:schemeClr val="tx1"/>
                </a:buClr>
                <a:buSzPct val="100000"/>
                <a:buFont typeface="Segoe UI" panose="020B0502040204020203" pitchFamily="34" charset="0"/>
                <a:buNone/>
                <a:defRPr sz="1050">
                  <a:solidFill>
                    <a:schemeClr val="accent5">
                      <a:lumMod val="50000"/>
                    </a:schemeClr>
                  </a:solidFill>
                  <a:latin typeface="Century Gothic" panose="020B0502020202020204" pitchFamily="34" charset="0"/>
                  <a:cs typeface="Arial" panose="020B0604020202020204" pitchFamily="34" charset="0"/>
                </a:defRPr>
              </a:lvl1pPr>
              <a:lvl2pPr marL="182880" lvl="1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Wingdings" panose="05000000000000000000" pitchFamily="2" charset="2"/>
                <a:buChar char=""/>
                <a:defRPr sz="1600"/>
              </a:lvl2pPr>
              <a:lvl3pPr marL="365760" lvl="2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‒"/>
                <a:defRPr sz="1600"/>
              </a:lvl3pPr>
              <a:lvl4pPr marL="548640" lvl="3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•"/>
                <a:defRPr sz="1600"/>
              </a:lvl4pPr>
              <a:lvl5pPr marL="731520" lvl="4" indent="-18288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Arial" panose="020B0604020202020204" pitchFamily="34" charset="0"/>
                <a:buChar char="̶"/>
                <a:defRPr sz="1600"/>
              </a:lvl5pPr>
              <a:lvl6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6pPr>
              <a:lvl7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7pPr>
              <a:lvl8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8pPr>
              <a:lvl9pPr marL="1085850" indent="-171450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SzPct val="100000"/>
                <a:buFont typeface="Arial" panose="020B0604020202020204" pitchFamily="34" charset="0"/>
                <a:buChar char="▫"/>
                <a:defRPr sz="1600">
                  <a:cs typeface="Arial" panose="020B0604020202020204" pitchFamily="34" charset="0"/>
                </a:defRPr>
              </a:lvl9pPr>
            </a:lstStyle>
            <a:p>
              <a:r>
                <a:rPr lang="en-US" sz="1800" dirty="0">
                  <a:solidFill>
                    <a:srgbClr val="002060"/>
                  </a:solidFill>
                  <a:latin typeface="Arial" panose="020B0604020202020204" pitchFamily="34" charset="0"/>
                </a:rPr>
                <a:t>Priority partner in the global nuclear energy sector and a reliable supplier of high-quality beryllium and tantalum products to global markets</a:t>
              </a:r>
              <a:endParaRPr lang="ru-RU" sz="18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5969750" y="744419"/>
              <a:ext cx="2042705" cy="1047846"/>
              <a:chOff x="3165267" y="674682"/>
              <a:chExt cx="2042705" cy="1047846"/>
            </a:xfrm>
          </p:grpSpPr>
          <p:sp>
            <p:nvSpPr>
              <p:cNvPr id="27" name="2. Slide Title">
                <a:extLst>
                  <a:ext uri="{FF2B5EF4-FFF2-40B4-BE49-F238E27FC236}">
                    <a16:creationId xmlns:a16="http://schemas.microsoft.com/office/drawing/2014/main" id="{C6510AD5-487B-4310-A72A-1CC109E80430}"/>
                  </a:ext>
                </a:extLst>
              </p:cNvPr>
              <p:cNvSpPr txBox="1">
                <a:spLocks/>
              </p:cNvSpPr>
              <p:nvPr>
                <p:custDataLst>
                  <p:tags r:id="rId2"/>
                </p:custDataLst>
              </p:nvPr>
            </p:nvSpPr>
            <p:spPr>
              <a:xfrm>
                <a:off x="3818044" y="877609"/>
                <a:ext cx="1389928" cy="513502"/>
              </a:xfrm>
              <a:prstGeom prst="rect">
                <a:avLst/>
              </a:prstGeom>
              <a:noFill/>
              <a:ln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0" tIns="0" rIns="0" bIns="0" rtlCol="0" anchor="b" anchorCtr="0">
                <a:spAutoFit/>
              </a:bodyPr>
              <a:lstStyle>
                <a:lvl1pPr algn="l" defTabSz="914400" rtl="0" eaLnBrk="1" latinLnBrk="0" hangingPunct="1">
                  <a:lnSpc>
                    <a:spcPct val="100000"/>
                  </a:lnSpc>
                  <a:spcBef>
                    <a:spcPct val="0"/>
                  </a:spcBef>
                  <a:buNone/>
                  <a:defRPr lang="ru-RU" sz="2500" b="0" kern="1200" spc="0" baseline="0" dirty="0">
                    <a:ln w="6350" cap="flat">
                      <a:noFill/>
                      <a:miter lim="800000"/>
                    </a:ln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2000" b="1" dirty="0">
                    <a:solidFill>
                      <a:srgbClr val="C55A1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VISION</a:t>
                </a:r>
                <a:r>
                  <a:rPr lang="ru-RU" sz="2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pic>
            <p:nvPicPr>
              <p:cNvPr id="28" name="Рисунок 27">
                <a:extLst>
                  <a:ext uri="{FF2B5EF4-FFF2-40B4-BE49-F238E27FC236}">
                    <a16:creationId xmlns:a16="http://schemas.microsoft.com/office/drawing/2014/main" id="{09077FCC-D121-43C3-8BDE-66BA5034B2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65267" y="674682"/>
                <a:ext cx="468000" cy="1047846"/>
              </a:xfrm>
              <a:prstGeom prst="rect">
                <a:avLst/>
              </a:prstGeom>
            </p:spPr>
          </p:pic>
        </p:grpSp>
      </p:grpSp>
      <p:sp>
        <p:nvSpPr>
          <p:cNvPr id="29" name="2. Slide Title">
            <a:extLst>
              <a:ext uri="{FF2B5EF4-FFF2-40B4-BE49-F238E27FC236}">
                <a16:creationId xmlns:a16="http://schemas.microsoft.com/office/drawing/2014/main" id="{1944F3B1-B7F2-47C2-A1E1-4159B0BC08E9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775581" y="2661768"/>
            <a:ext cx="6114419" cy="30777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b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ru-RU" sz="2500" b="0" kern="1200" spc="0" baseline="0" dirty="0">
                <a:ln w="6350" cap="flat">
                  <a:noFill/>
                  <a:miter lim="800000"/>
                </a:ln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AU" sz="2000" b="1" dirty="0">
                <a:solidFill>
                  <a:srgbClr val="C55A1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TARGETS FOR 2025–2034</a:t>
            </a:r>
            <a:endParaRPr lang="ru-RU" sz="2000" b="1" dirty="0">
              <a:solidFill>
                <a:srgbClr val="C55A1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269690" y="3162389"/>
            <a:ext cx="11550448" cy="2449967"/>
            <a:chOff x="101600" y="3305592"/>
            <a:chExt cx="11550448" cy="226032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08117" y="3305592"/>
              <a:ext cx="5331131" cy="1044000"/>
              <a:chOff x="108117" y="3305592"/>
              <a:chExt cx="5331131" cy="1044000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30B4EBC8-7EFD-495A-890C-52325028118A}"/>
                  </a:ext>
                </a:extLst>
              </p:cNvPr>
              <p:cNvSpPr txBox="1"/>
              <p:nvPr/>
            </p:nvSpPr>
            <p:spPr>
              <a:xfrm>
                <a:off x="1115648" y="3373267"/>
                <a:ext cx="4323600" cy="681488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>
                <a:defPPr>
                  <a:defRPr lang="ru-RU"/>
                </a:defPPr>
                <a:lvl1pPr lvl="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Clr>
                    <a:schemeClr val="tx1"/>
                  </a:buClr>
                  <a:buSzPct val="100000"/>
                  <a:buFont typeface="Segoe UI" panose="020B0502040204020203" pitchFamily="34" charset="0"/>
                  <a:buNone/>
                  <a:defRPr sz="1050">
                    <a:solidFill>
                      <a:schemeClr val="accent5">
                        <a:lumMod val="50000"/>
                      </a:schemeClr>
                    </a:solidFill>
                    <a:latin typeface="Century Gothic" panose="020B0502020202020204" pitchFamily="34" charset="0"/>
                    <a:cs typeface="Arial" panose="020B0604020202020204" pitchFamily="34" charset="0"/>
                  </a:defRPr>
                </a:lvl1pPr>
                <a:lvl2pPr marL="182880" lvl="1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Wingdings" panose="05000000000000000000" pitchFamily="2" charset="2"/>
                  <a:buChar char=""/>
                  <a:defRPr sz="1600"/>
                </a:lvl2pPr>
                <a:lvl3pPr marL="365760" lvl="2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‒"/>
                  <a:defRPr sz="1600"/>
                </a:lvl3pPr>
                <a:lvl4pPr marL="548640" lvl="3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•"/>
                  <a:defRPr sz="1600"/>
                </a:lvl4pPr>
                <a:lvl5pPr marL="731520" lvl="4" indent="-18288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Char char="̶"/>
                  <a:defRPr sz="1600"/>
                </a:lvl5pPr>
                <a:lvl6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6pPr>
                <a:lvl7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7pPr>
                <a:lvl8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8pPr>
                <a:lvl9pPr marL="1085850" indent="-171450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SzPct val="100000"/>
                  <a:buFont typeface="Arial" panose="020B0604020202020204" pitchFamily="34" charset="0"/>
                  <a:buChar char="▫"/>
                  <a:defRPr sz="1600">
                    <a:cs typeface="Arial" panose="020B0604020202020204" pitchFamily="34" charset="0"/>
                  </a:defRPr>
                </a:lvl9pPr>
              </a:lstStyle>
              <a:p>
                <a:pPr>
                  <a:buClr>
                    <a:srgbClr val="002060"/>
                  </a:buClr>
                </a:pPr>
                <a:r>
                  <a:rPr lang="en-US" sz="160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Extend the presence in the nuclear fuel cycle by increasing UMP JSC share on the global fuel component market</a:t>
                </a: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38" name="Минус 37"/>
              <p:cNvSpPr/>
              <p:nvPr/>
            </p:nvSpPr>
            <p:spPr>
              <a:xfrm rot="5400000">
                <a:off x="298121" y="3737592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pic>
            <p:nvPicPr>
              <p:cNvPr id="40" name="Picture 11" descr="Analytics"/>
              <p:cNvPicPr>
                <a:picLocks noChangeAspect="1" noChangeArrowheads="1"/>
              </p:cNvPicPr>
              <p:nvPr/>
            </p:nvPicPr>
            <p:blipFill>
              <a:blip r:embed="rId9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117" y="3557592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32" name="Группа 31"/>
            <p:cNvGrpSpPr/>
            <p:nvPr/>
          </p:nvGrpSpPr>
          <p:grpSpPr>
            <a:xfrm>
              <a:off x="101600" y="4521921"/>
              <a:ext cx="11550448" cy="1044000"/>
              <a:chOff x="101600" y="4521921"/>
              <a:chExt cx="11550448" cy="1044000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7328448" y="4571955"/>
                <a:ext cx="4323600" cy="752476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en-US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Ensure the supplies and stockpiling of beryllium and tantalum concentrates from new sources</a:t>
                </a: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34" name="Picture 13" descr="Structure "/>
              <p:cNvPicPr>
                <a:picLocks noChangeAspect="1" noChangeArrowheads="1"/>
              </p:cNvPicPr>
              <p:nvPr/>
            </p:nvPicPr>
            <p:blipFill>
              <a:blip r:embed="rId10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600" y="4773921"/>
                <a:ext cx="540000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5" name="Минус 34"/>
              <p:cNvSpPr/>
              <p:nvPr/>
            </p:nvSpPr>
            <p:spPr>
              <a:xfrm rot="5400000">
                <a:off x="285864" y="4953921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1" name="Группа 40"/>
          <p:cNvGrpSpPr/>
          <p:nvPr/>
        </p:nvGrpSpPr>
        <p:grpSpPr>
          <a:xfrm>
            <a:off x="1142218" y="3107833"/>
            <a:ext cx="10774520" cy="2431228"/>
            <a:chOff x="1303711" y="3466904"/>
            <a:chExt cx="10774520" cy="2101292"/>
          </a:xfrm>
        </p:grpSpPr>
        <p:grpSp>
          <p:nvGrpSpPr>
            <p:cNvPr id="42" name="Группа 41"/>
            <p:cNvGrpSpPr/>
            <p:nvPr/>
          </p:nvGrpSpPr>
          <p:grpSpPr>
            <a:xfrm>
              <a:off x="6870623" y="3466904"/>
              <a:ext cx="5207608" cy="1044000"/>
              <a:chOff x="6388023" y="3719459"/>
              <a:chExt cx="5207608" cy="1044000"/>
            </a:xfrm>
          </p:grpSpPr>
          <p:sp>
            <p:nvSpPr>
              <p:cNvPr id="47" name="Прямоугольник 46"/>
              <p:cNvSpPr/>
              <p:nvPr/>
            </p:nvSpPr>
            <p:spPr>
              <a:xfrm>
                <a:off x="7272031" y="3822408"/>
                <a:ext cx="4323600" cy="91773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en-US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Increase the volume of sales of high-value-added beryllium products to meet the demand on foreign markets</a:t>
                </a: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48" name="Рисунок 47"/>
              <p:cNvPicPr>
                <a:picLocks noChangeAspect="1"/>
              </p:cNvPicPr>
              <p:nvPr/>
            </p:nvPicPr>
            <p:blipFill>
              <a:blip r:embed="rId11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</a:blip>
              <a:stretch>
                <a:fillRect/>
              </a:stretch>
            </p:blipFill>
            <p:spPr>
              <a:xfrm>
                <a:off x="6388023" y="3867023"/>
                <a:ext cx="540000" cy="540000"/>
              </a:xfrm>
              <a:prstGeom prst="rect">
                <a:avLst/>
              </a:prstGeom>
            </p:spPr>
          </p:pic>
          <p:sp>
            <p:nvSpPr>
              <p:cNvPr id="49" name="Минус 48"/>
              <p:cNvSpPr/>
              <p:nvPr/>
            </p:nvSpPr>
            <p:spPr>
              <a:xfrm rot="5400000">
                <a:off x="6578027" y="4151459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:endParaRPr lang="ru-RU" dirty="0"/>
              </a:p>
            </p:txBody>
          </p:sp>
        </p:grpSp>
        <p:grpSp>
          <p:nvGrpSpPr>
            <p:cNvPr id="43" name="Группа 42"/>
            <p:cNvGrpSpPr/>
            <p:nvPr/>
          </p:nvGrpSpPr>
          <p:grpSpPr>
            <a:xfrm>
              <a:off x="1303711" y="4524196"/>
              <a:ext cx="6368916" cy="1044000"/>
              <a:chOff x="783011" y="4524196"/>
              <a:chExt cx="6368916" cy="1044000"/>
            </a:xfrm>
          </p:grpSpPr>
          <p:sp>
            <p:nvSpPr>
              <p:cNvPr id="44" name="Прямоугольник 43"/>
              <p:cNvSpPr/>
              <p:nvPr/>
            </p:nvSpPr>
            <p:spPr>
              <a:xfrm>
                <a:off x="783011" y="4797935"/>
                <a:ext cx="4323600" cy="425615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pPr algn="just">
                  <a:spcBef>
                    <a:spcPts val="300"/>
                  </a:spcBef>
                  <a:spcAft>
                    <a:spcPts val="300"/>
                  </a:spcAft>
                  <a:buClr>
                    <a:srgbClr val="002060"/>
                  </a:buClr>
                  <a:buSzPct val="100000"/>
                  <a:buFont typeface="Segoe UI" panose="020B0502040204020203" pitchFamily="34" charset="0"/>
                  <a:buNone/>
                </a:pPr>
                <a:r>
                  <a:rPr lang="en-US" sz="16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Develop and expand tantalum-related areas to meet the demand in foreign markets</a:t>
                </a:r>
                <a:endParaRPr lang="ru-RU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45" name="Picture 2" descr="Диверсификация "/>
              <p:cNvPicPr>
                <a:picLocks noChangeAspect="1" noChangeArrowheads="1"/>
              </p:cNvPicPr>
              <p:nvPr/>
            </p:nvPicPr>
            <p:blipFill>
              <a:blip r:embed="rId12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349923" y="4776196"/>
                <a:ext cx="539999" cy="5400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6" name="Минус 45"/>
              <p:cNvSpPr/>
              <p:nvPr/>
            </p:nvSpPr>
            <p:spPr>
              <a:xfrm rot="5400000">
                <a:off x="6539927" y="4956196"/>
                <a:ext cx="1044000" cy="180000"/>
              </a:xfrm>
              <a:prstGeom prst="mathMinus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55" name="Группа 54"/>
          <p:cNvGrpSpPr/>
          <p:nvPr/>
        </p:nvGrpSpPr>
        <p:grpSpPr>
          <a:xfrm>
            <a:off x="276207" y="5559131"/>
            <a:ext cx="5207609" cy="1044000"/>
            <a:chOff x="3652751" y="6047266"/>
            <a:chExt cx="5207609" cy="1044000"/>
          </a:xfrm>
        </p:grpSpPr>
        <p:sp>
          <p:nvSpPr>
            <p:cNvPr id="56" name="Прямоугольник 55"/>
            <p:cNvSpPr/>
            <p:nvPr/>
          </p:nvSpPr>
          <p:spPr>
            <a:xfrm>
              <a:off x="4536760" y="6199934"/>
              <a:ext cx="4323600" cy="7540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algn="just">
                <a:spcBef>
                  <a:spcPts val="300"/>
                </a:spcBef>
                <a:spcAft>
                  <a:spcPts val="300"/>
                </a:spcAft>
                <a:buClr>
                  <a:srgbClr val="002060"/>
                </a:buClr>
                <a:buSzPct val="100000"/>
                <a:buFont typeface="Segoe UI" panose="020B0502040204020203" pitchFamily="34" charset="0"/>
                <a:buNone/>
              </a:pPr>
              <a:r>
                <a:rPr lang="en-US" sz="1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Develop UMP JSC ESG system to ensure compliance with international standards</a:t>
              </a:r>
              <a:endParaRPr lang="ru-RU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spcBef>
                  <a:spcPts val="300"/>
                </a:spcBef>
                <a:spcAft>
                  <a:spcPts val="300"/>
                </a:spcAft>
                <a:buClr>
                  <a:srgbClr val="002060"/>
                </a:buClr>
                <a:buSzPct val="100000"/>
                <a:buFont typeface="Segoe UI" panose="020B0502040204020203" pitchFamily="34" charset="0"/>
                <a:buNone/>
              </a:pPr>
              <a:r>
                <a:rPr lang="ru-RU" sz="1200" i="1" dirty="0">
                  <a:solidFill>
                    <a:schemeClr val="accent2"/>
                  </a:solidFill>
                  <a:latin typeface="Arial" panose="020B0604020202020204" pitchFamily="34" charset="0"/>
                </a:rPr>
                <a:t>:</a:t>
              </a:r>
            </a:p>
          </p:txBody>
        </p:sp>
        <p:pic>
          <p:nvPicPr>
            <p:cNvPr id="57" name="Picture 23" descr="Earth "/>
            <p:cNvPicPr>
              <a:picLocks noChangeAspect="1" noChangeArrowheads="1"/>
            </p:cNvPicPr>
            <p:nvPr/>
          </p:nvPicPr>
          <p:blipFill>
            <a:blip r:embed="rId13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2751" y="6299266"/>
              <a:ext cx="539999" cy="5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Минус 57"/>
            <p:cNvSpPr/>
            <p:nvPr/>
          </p:nvSpPr>
          <p:spPr>
            <a:xfrm rot="5400000">
              <a:off x="3842755" y="6479266"/>
              <a:ext cx="1044000" cy="180000"/>
            </a:xfrm>
            <a:prstGeom prst="mathMinus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3525263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олилиния: фигура 58">
            <a:extLst>
              <a:ext uri="{FF2B5EF4-FFF2-40B4-BE49-F238E27FC236}">
                <a16:creationId xmlns:a16="http://schemas.microsoft.com/office/drawing/2014/main" id="{65F4CEC4-684E-4822-BBCA-248514999EB7}"/>
              </a:ext>
            </a:extLst>
          </p:cNvPr>
          <p:cNvSpPr/>
          <p:nvPr/>
        </p:nvSpPr>
        <p:spPr>
          <a:xfrm rot="16200000">
            <a:off x="11273412" y="4299593"/>
            <a:ext cx="3934279" cy="337695"/>
          </a:xfrm>
          <a:custGeom>
            <a:avLst/>
            <a:gdLst>
              <a:gd name="connsiteX0" fmla="*/ 0 w 3934279"/>
              <a:gd name="connsiteY0" fmla="*/ 0 h 337695"/>
              <a:gd name="connsiteX1" fmla="*/ 3934279 w 3934279"/>
              <a:gd name="connsiteY1" fmla="*/ 0 h 337695"/>
              <a:gd name="connsiteX2" fmla="*/ 3934279 w 3934279"/>
              <a:gd name="connsiteY2" fmla="*/ 337695 h 337695"/>
              <a:gd name="connsiteX3" fmla="*/ 0 w 3934279"/>
              <a:gd name="connsiteY3" fmla="*/ 337695 h 337695"/>
              <a:gd name="connsiteX4" fmla="*/ 0 w 3934279"/>
              <a:gd name="connsiteY4" fmla="*/ 0 h 337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34279" h="337695">
                <a:moveTo>
                  <a:pt x="0" y="0"/>
                </a:moveTo>
                <a:lnTo>
                  <a:pt x="3934279" y="0"/>
                </a:lnTo>
                <a:lnTo>
                  <a:pt x="3934279" y="337695"/>
                </a:lnTo>
                <a:lnTo>
                  <a:pt x="0" y="33769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0" rIns="297830" bIns="0" numCol="1" spcCol="1270" anchor="t" anchorCtr="0">
            <a:noAutofit/>
          </a:bodyPr>
          <a:lstStyle/>
          <a:p>
            <a:pPr marL="0" lvl="0" indent="0" algn="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ru-RU" sz="1800" kern="120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7E4A97A-5F2C-432C-9F06-CAFEBBA2ECFD}"/>
              </a:ext>
            </a:extLst>
          </p:cNvPr>
          <p:cNvSpPr/>
          <p:nvPr/>
        </p:nvSpPr>
        <p:spPr>
          <a:xfrm>
            <a:off x="11235440" y="4254868"/>
            <a:ext cx="3175635" cy="4529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296073" bIns="0" numCol="1" spcCol="1270" anchor="t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kern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3BE220BC-252D-49F2-8590-04D3988D4EF6}"/>
              </a:ext>
            </a:extLst>
          </p:cNvPr>
          <p:cNvSpPr/>
          <p:nvPr/>
        </p:nvSpPr>
        <p:spPr>
          <a:xfrm>
            <a:off x="838075" y="3878143"/>
            <a:ext cx="2618144" cy="337695"/>
          </a:xfrm>
          <a:custGeom>
            <a:avLst/>
            <a:gdLst>
              <a:gd name="connsiteX0" fmla="*/ 0 w 2618144"/>
              <a:gd name="connsiteY0" fmla="*/ 0 h 337695"/>
              <a:gd name="connsiteX1" fmla="*/ 2618144 w 2618144"/>
              <a:gd name="connsiteY1" fmla="*/ 0 h 337695"/>
              <a:gd name="connsiteX2" fmla="*/ 2618144 w 2618144"/>
              <a:gd name="connsiteY2" fmla="*/ 337695 h 337695"/>
              <a:gd name="connsiteX3" fmla="*/ 0 w 2618144"/>
              <a:gd name="connsiteY3" fmla="*/ 337695 h 337695"/>
              <a:gd name="connsiteX4" fmla="*/ 0 w 2618144"/>
              <a:gd name="connsiteY4" fmla="*/ 0 h 337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8144" h="337695">
                <a:moveTo>
                  <a:pt x="0" y="0"/>
                </a:moveTo>
                <a:lnTo>
                  <a:pt x="2618144" y="0"/>
                </a:lnTo>
                <a:lnTo>
                  <a:pt x="2618144" y="337695"/>
                </a:lnTo>
                <a:lnTo>
                  <a:pt x="0" y="33769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-1" tIns="-1" rIns="297829" bIns="0" numCol="1" spcCol="1270" anchor="t" anchorCtr="0">
            <a:noAutofit/>
          </a:bodyPr>
          <a:lstStyle/>
          <a:p>
            <a:pPr marL="0" lvl="0" indent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300" b="1" kern="1200" baseline="-25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6B9DB23F-CEB3-6213-8322-AE22112819E1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1" name="AutoShape 17">
              <a:extLst>
                <a:ext uri="{FF2B5EF4-FFF2-40B4-BE49-F238E27FC236}">
                  <a16:creationId xmlns:a16="http://schemas.microsoft.com/office/drawing/2014/main" id="{7E683D8D-5938-2209-6F66-EB633386A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5886AE31-C310-1BE7-2E7B-4BC692C32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URANIUM OPERATIONS 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</a:t>
              </a:r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2025 – 2034 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2061F597-AAC7-1C32-5743-DC9279A50D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7B55309B-4EA5-10FC-F7E2-793201EE6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83269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Carrying out annual processing of uranium-bearing materials into uranium oxide powders, meeting the customer’s product quality requirements and maintaining this level of production through 2034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1412378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the volume of sales of fuel pellets manufactured by UMP JSC and certified by the consumer by 2034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5359" y="151454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3749" y="2402333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1" y="3208823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Deliveries of U3O8 of nuclear grade to conversion facilities supported by NAC Kazatomprom JSC, thereby generating additional benefit.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2139" y="3339901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4157172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of the fuel pellets within the framework of refueling operations at NPPs of the Republic of Kazakhstan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6025" y="4241169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5005268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Exploring the possibility of implementing regenerative pyrolysis technology for uranium hexafluoride</a:t>
            </a: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2139" y="5147949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1525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4A6C81B6-DAF9-9990-8898-426A5756536B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7" name="AutoShape 17">
              <a:extLst>
                <a:ext uri="{FF2B5EF4-FFF2-40B4-BE49-F238E27FC236}">
                  <a16:creationId xmlns:a16="http://schemas.microsoft.com/office/drawing/2014/main" id="{1474C18D-125B-B016-2800-52923555EE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60734691-AB76-FDF6-A3FC-1EF26D02F5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A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BERYLLIUM OPERATIONS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 2025 – 2034 </a:t>
              </a:r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pic>
          <p:nvPicPr>
            <p:cNvPr id="21" name="Picture 67">
              <a:extLst>
                <a:ext uri="{FF2B5EF4-FFF2-40B4-BE49-F238E27FC236}">
                  <a16:creationId xmlns:a16="http://schemas.microsoft.com/office/drawing/2014/main" id="{08E1E547-8856-FDA6-18E7-A78F6DAFF2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" name="Изображение 1" descr="Kazatomprom logo_new.jpg">
              <a:extLst>
                <a:ext uri="{FF2B5EF4-FFF2-40B4-BE49-F238E27FC236}">
                  <a16:creationId xmlns:a16="http://schemas.microsoft.com/office/drawing/2014/main" id="{C604736F-5FE0-8F5B-664B-DC94A803D6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93503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the sales of sintered technical grade beryllium products and billets, including those used in the nuclear power industry, high-tech medical electronics and neutron sources by 2027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147865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of at least 20 tons of technical grade beryllium metal annually starting from 2025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4230" y="1504902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40265" y="239712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4308" y="3362547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the sales of beryllium copper by 2028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40265" y="3308086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4130102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Exploring potential opportunities to expand into the intermetallic markets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34230" y="4200311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9390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A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TANTALUM OPERATIONS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 2025 – 2034 </a:t>
              </a:r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38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446326" y="1471272"/>
            <a:ext cx="1011953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67682" y="2277984"/>
            <a:ext cx="10347619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3.2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Expanding the product range to meet the demand for tantalum products with the aim of achieving the sustainable growth by 2034 (sheets and strips of non-standard widths, tantalum products such as trays, lids, tubes, etc.)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6079" y="1317336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3.1.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Maintaining and increasing the volume of tantalum product shipments to high-tech segments of electronic and capacitor industries amidst geopolitical uncertainty and market volatility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5849" y="238358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7452" y="3364247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3273466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3.3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Mastering the production technology for ultra-pure and spherical tantalum powders, as well as new types of alloys containing tantalum and niobium, including heat-resistant alloys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818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A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RAW MATERIAL SUPPLY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 2025 – 2034 </a:t>
              </a:r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13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446326" y="1471272"/>
            <a:ext cx="1011953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2193503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Gaining the access to reliable and cost-effective sources of beryllium and tantalum concentrates in mining regions including the Republic of Kazakhstan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147865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Ensuring the supplies of purchased beryllium and tantalum concentrates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25849" y="2337205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417452" y="3251605"/>
            <a:ext cx="1069668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84460" y="3207206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new production facilities at the sites where beryllium and tantalum concentrates are mined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464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39068527-338C-2AC8-A40C-0AC6773EA504}"/>
              </a:ext>
            </a:extLst>
          </p:cNvPr>
          <p:cNvGrpSpPr/>
          <p:nvPr/>
        </p:nvGrpSpPr>
        <p:grpSpPr>
          <a:xfrm>
            <a:off x="0" y="106755"/>
            <a:ext cx="12192000" cy="832053"/>
            <a:chOff x="0" y="106755"/>
            <a:chExt cx="12192000" cy="832053"/>
          </a:xfrm>
        </p:grpSpPr>
        <p:sp>
          <p:nvSpPr>
            <p:cNvPr id="10" name="AutoShape 17">
              <a:extLst>
                <a:ext uri="{FF2B5EF4-FFF2-40B4-BE49-F238E27FC236}">
                  <a16:creationId xmlns:a16="http://schemas.microsoft.com/office/drawing/2014/main" id="{8E2AA169-0541-9B55-C60D-7E194D828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766" y="167639"/>
              <a:ext cx="9396445" cy="710288"/>
            </a:xfrm>
            <a:prstGeom prst="parallelogram">
              <a:avLst>
                <a:gd name="adj" fmla="val 28625"/>
              </a:avLst>
            </a:prstGeom>
            <a:solidFill>
              <a:srgbClr val="002060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dirty="0">
                <a:solidFill>
                  <a:srgbClr val="FFFFFF"/>
                </a:solidFill>
                <a:latin typeface="Times New Roman" panose="02020603050405020304" pitchFamily="18" charset="0"/>
              </a:endParaRPr>
            </a:p>
            <a:p>
              <a:pPr eaLnBrk="1" hangingPunct="1"/>
              <a:endParaRPr lang="ru-RU" altLang="ru-RU" dirty="0"/>
            </a:p>
          </p:txBody>
        </p:sp>
        <p:sp>
          <p:nvSpPr>
            <p:cNvPr id="12" name="TextBox 6">
              <a:extLst>
                <a:ext uri="{FF2B5EF4-FFF2-40B4-BE49-F238E27FC236}">
                  <a16:creationId xmlns:a16="http://schemas.microsoft.com/office/drawing/2014/main" id="{DF2C350C-4330-C36A-4D88-6E4DC2E76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17509"/>
              <a:ext cx="12192000" cy="809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AU" sz="2462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SUSTAINABLE DEVELOPMENT</a:t>
              </a:r>
              <a:endParaRPr lang="ru-RU" sz="2462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A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 2025 – 2034 </a:t>
              </a:r>
              <a:r>
                <a:rPr lang="ru-RU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pic>
          <p:nvPicPr>
            <p:cNvPr id="15" name="Picture 67">
              <a:extLst>
                <a:ext uri="{FF2B5EF4-FFF2-40B4-BE49-F238E27FC236}">
                  <a16:creationId xmlns:a16="http://schemas.microsoft.com/office/drawing/2014/main" id="{B68B2283-068A-67AF-C34E-F0D4FAD049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1153488" y="167639"/>
              <a:ext cx="684867" cy="710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" name="Изображение 1" descr="Kazatomprom logo_new.jpg">
              <a:extLst>
                <a:ext uri="{FF2B5EF4-FFF2-40B4-BE49-F238E27FC236}">
                  <a16:creationId xmlns:a16="http://schemas.microsoft.com/office/drawing/2014/main" id="{6C1AD25C-E2B1-3897-31BE-4093C3F85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218" y="106755"/>
              <a:ext cx="1385630" cy="832053"/>
            </a:xfrm>
            <a:prstGeom prst="rect">
              <a:avLst/>
            </a:prstGeom>
          </p:spPr>
        </p:pic>
      </p:grpSp>
      <p:sp>
        <p:nvSpPr>
          <p:cNvPr id="28" name="Минус 40">
            <a:extLst>
              <a:ext uri="{FF2B5EF4-FFF2-40B4-BE49-F238E27FC236}">
                <a16:creationId xmlns:a16="http://schemas.microsoft.com/office/drawing/2014/main" id="{02B1B0F1-53ED-48DF-A548-307EE4B31FB6}"/>
              </a:ext>
            </a:extLst>
          </p:cNvPr>
          <p:cNvSpPr/>
          <p:nvPr/>
        </p:nvSpPr>
        <p:spPr>
          <a:xfrm rot="5400000">
            <a:off x="614995" y="1302604"/>
            <a:ext cx="67461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38" y="1927309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5.2 </a:t>
            </a:r>
            <a:r>
              <a:rPr lang="en-A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Impact Management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76079" y="1317336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5.1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of current ESG practices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606347" y="1934721"/>
            <a:ext cx="67242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2882" y="2612350"/>
            <a:ext cx="705556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39" y="2634108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5.3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Waste management, water resources and climate change impact assessment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5177" y="3265707"/>
            <a:ext cx="671049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4111" y="3922380"/>
            <a:ext cx="669672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4465" y="4549616"/>
            <a:ext cx="67568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2" y="3218978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5.4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Enhancement of occupational health and safety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0" y="3924385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5.5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Resources Management, Community Relations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44340" y="4472612"/>
            <a:ext cx="1034761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5.6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the transparency of corporate governance, efficiency of management bodies and business ethics. Strengthening the compliance culture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EFE4C523-EE3E-440F-84AA-412C02EF378C}"/>
              </a:ext>
            </a:extLst>
          </p:cNvPr>
          <p:cNvSpPr/>
          <p:nvPr/>
        </p:nvSpPr>
        <p:spPr>
          <a:xfrm>
            <a:off x="1157594" y="5258522"/>
            <a:ext cx="10347619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002060"/>
              </a:buClr>
              <a:buSzPct val="100000"/>
              <a:buFont typeface="Segoe UI" panose="020B0502040204020203" pitchFamily="34" charset="0"/>
              <a:buNone/>
            </a:pP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5.7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the tool of responsible procurement</a:t>
            </a:r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Минус 41">
            <a:extLst>
              <a:ext uri="{FF2B5EF4-FFF2-40B4-BE49-F238E27FC236}">
                <a16:creationId xmlns:a16="http://schemas.microsoft.com/office/drawing/2014/main" id="{CBC45A14-A8E9-44DE-A2D2-E77A68C56609}"/>
              </a:ext>
            </a:extLst>
          </p:cNvPr>
          <p:cNvSpPr/>
          <p:nvPr/>
        </p:nvSpPr>
        <p:spPr>
          <a:xfrm rot="5400000">
            <a:off x="597825" y="5145440"/>
            <a:ext cx="675685" cy="430792"/>
          </a:xfrm>
          <a:prstGeom prst="mathMinus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64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F322900D-0F2A-4876-AD13-87CE030CB073}"/>
              </a:ext>
            </a:extLst>
          </p:cNvPr>
          <p:cNvSpPr txBox="1">
            <a:spLocks/>
          </p:cNvSpPr>
          <p:nvPr/>
        </p:nvSpPr>
        <p:spPr>
          <a:xfrm>
            <a:off x="0" y="2819400"/>
            <a:ext cx="12191999" cy="816708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algn="ctr">
              <a:spcBef>
                <a:spcPct val="0"/>
              </a:spcBef>
              <a:buNone/>
              <a:defRPr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60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  <a:endParaRPr lang="ru-RU" sz="60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Изображение 1" descr="Kazatomprom logo_new.jpg">
            <a:extLst>
              <a:ext uri="{FF2B5EF4-FFF2-40B4-BE49-F238E27FC236}">
                <a16:creationId xmlns:a16="http://schemas.microsoft.com/office/drawing/2014/main" id="{F71C14E7-58F8-42C0-AB25-997EE84EEF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40" y="222031"/>
            <a:ext cx="1738690" cy="1044061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9F94505-78D1-1514-1DF3-FD1E1482B4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8115" y="222031"/>
            <a:ext cx="929234" cy="970718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heme/theme1.xml><?xml version="1.0" encoding="utf-8"?>
<a:theme xmlns:a="http://schemas.openxmlformats.org/drawingml/2006/main" name="КазАтомПром">
  <a:themeElements>
    <a:clrScheme name="New">
      <a:dk1>
        <a:srgbClr val="000000"/>
      </a:dk1>
      <a:lt1>
        <a:srgbClr val="FFFFFF"/>
      </a:lt1>
      <a:dk2>
        <a:srgbClr val="002960"/>
      </a:dk2>
      <a:lt2>
        <a:srgbClr val="FFFFFF"/>
      </a:lt2>
      <a:accent1>
        <a:srgbClr val="C7E0FB"/>
      </a:accent1>
      <a:accent2>
        <a:srgbClr val="E1D759"/>
      </a:accent2>
      <a:accent3>
        <a:srgbClr val="005D81"/>
      </a:accent3>
      <a:accent4>
        <a:srgbClr val="9D8F07"/>
      </a:accent4>
      <a:accent5>
        <a:srgbClr val="FF6600"/>
      </a:accent5>
      <a:accent6>
        <a:srgbClr val="808080"/>
      </a:accent6>
      <a:hlink>
        <a:srgbClr val="005D81"/>
      </a:hlink>
      <a:folHlink>
        <a:srgbClr val="9D8F07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КазАтомПром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EAEA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зАтомПром 4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E1D759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CCC350"/>
        </a:accent6>
        <a:hlink>
          <a:srgbClr val="005D81"/>
        </a:hlink>
        <a:folHlink>
          <a:srgbClr val="9D8F0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52039</TotalTime>
  <Words>615</Words>
  <Application>Microsoft Office PowerPoint</Application>
  <PresentationFormat>Широкоэкранный</PresentationFormat>
  <Paragraphs>84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Century Gothic</vt:lpstr>
      <vt:lpstr>Corbel</vt:lpstr>
      <vt:lpstr>Segoe UI</vt:lpstr>
      <vt:lpstr>Times New Roman</vt:lpstr>
      <vt:lpstr>Wingdings 2</vt:lpstr>
      <vt:lpstr>КазАтомПром</vt:lpstr>
      <vt:lpstr>Рамка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Наиболее актуальные проблемы</dc:title>
  <dc:creator>`Dara Sergey</dc:creator>
  <cp:lastModifiedBy>Минькова Анастасия Борисовна</cp:lastModifiedBy>
  <cp:revision>1331</cp:revision>
  <cp:lastPrinted>2023-06-23T04:27:43Z</cp:lastPrinted>
  <dcterms:created xsi:type="dcterms:W3CDTF">2015-06-01T08:00:39Z</dcterms:created>
  <dcterms:modified xsi:type="dcterms:W3CDTF">2026-05-22T09:24:33Z</dcterms:modified>
</cp:coreProperties>
</file>