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84" r:id="rId1"/>
    <p:sldMasterId id="2147483887" r:id="rId2"/>
  </p:sldMasterIdLst>
  <p:notesMasterIdLst>
    <p:notesMasterId r:id="rId14"/>
  </p:notesMasterIdLst>
  <p:sldIdLst>
    <p:sldId id="479" r:id="rId3"/>
    <p:sldId id="493" r:id="rId4"/>
    <p:sldId id="492" r:id="rId5"/>
    <p:sldId id="486" r:id="rId6"/>
    <p:sldId id="497" r:id="rId7"/>
    <p:sldId id="495" r:id="rId8"/>
    <p:sldId id="498" r:id="rId9"/>
    <p:sldId id="499" r:id="rId10"/>
    <p:sldId id="500" r:id="rId11"/>
    <p:sldId id="490" r:id="rId12"/>
    <p:sldId id="488" r:id="rId13"/>
  </p:sldIdLst>
  <p:sldSz cx="9906000" cy="6858000" type="A4"/>
  <p:notesSz cx="6797675" cy="987425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осенко Павел Викторович" initials="КПВ" lastIdx="1" clrIdx="0">
    <p:extLst>
      <p:ext uri="{19B8F6BF-5375-455C-9EA6-DF929625EA0E}">
        <p15:presenceInfo xmlns:p15="http://schemas.microsoft.com/office/powerpoint/2012/main" userId="S-1-5-21-1547161642-2111687655-1482476501-39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99"/>
    <a:srgbClr val="D09E00"/>
    <a:srgbClr val="99FF33"/>
    <a:srgbClr val="0033CC"/>
    <a:srgbClr val="FFFF00"/>
    <a:srgbClr val="0066FF"/>
    <a:srgbClr val="CCFF33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22" autoAdjust="0"/>
    <p:restoredTop sz="99462" autoAdjust="0"/>
  </p:normalViewPr>
  <p:slideViewPr>
    <p:cSldViewPr snapToGrid="0">
      <p:cViewPr varScale="1">
        <p:scale>
          <a:sx n="75" d="100"/>
          <a:sy n="75" d="100"/>
        </p:scale>
        <p:origin x="1092" y="7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-6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28E6C3-1758-4DBC-A2B6-B72E61BC4178}" type="doc">
      <dgm:prSet loTypeId="urn:microsoft.com/office/officeart/2005/8/layout/cycle8" loCatId="cycle" qsTypeId="urn:microsoft.com/office/officeart/2005/8/quickstyle/simple1#3" qsCatId="simple" csTypeId="urn:microsoft.com/office/officeart/2005/8/colors/accent1_2#3" csCatId="accent1" phldr="1"/>
      <dgm:spPr/>
    </dgm:pt>
    <dgm:pt modelId="{CC005E1A-EB21-4D56-B5E4-FAEE9C446364}">
      <dgm:prSet phldrT="[Текст]" custT="1"/>
      <dgm:spPr>
        <a:gradFill rotWithShape="0">
          <a:gsLst>
            <a:gs pos="0">
              <a:schemeClr val="accent2">
                <a:lumMod val="40000"/>
                <a:lumOff val="60000"/>
              </a:schemeClr>
            </a:gs>
            <a:gs pos="89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0" scaled="1"/>
        </a:gradFill>
      </dgm:spPr>
      <dgm:t>
        <a:bodyPr/>
        <a:lstStyle/>
        <a:p>
          <a:pPr marL="0" indent="0">
            <a:spcAft>
              <a:spcPts val="0"/>
            </a:spcAft>
          </a:pPr>
          <a:r>
            <a:rPr lang="en-US" altLang="ru-RU" sz="105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Competitive selection</a:t>
          </a:r>
          <a:endParaRPr lang="ru-RU" altLang="ru-RU" sz="105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altLang="ru-RU" sz="105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(including among graduates of the Bolashak program, EKSTU, MEPhI, TPU, MIS&amp;A, VET), internship, training, retraining, advanced training, personnel reserve, assessment and certification</a:t>
          </a:r>
          <a:endParaRPr lang="ru-RU" sz="105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C8F2D4-1560-4676-9272-CB9CDD876DFF}" type="parTrans" cxnId="{64B55CEF-AA64-42B5-812D-6C6D446DB383}">
      <dgm:prSet/>
      <dgm:spPr/>
      <dgm:t>
        <a:bodyPr/>
        <a:lstStyle/>
        <a:p>
          <a:endParaRPr lang="ru-RU"/>
        </a:p>
      </dgm:t>
    </dgm:pt>
    <dgm:pt modelId="{82587F56-445D-40BF-A449-466B10B15924}" type="sibTrans" cxnId="{64B55CEF-AA64-42B5-812D-6C6D446DB383}">
      <dgm:prSet/>
      <dgm:spPr/>
      <dgm:t>
        <a:bodyPr/>
        <a:lstStyle/>
        <a:p>
          <a:endParaRPr lang="ru-RU"/>
        </a:p>
      </dgm:t>
    </dgm:pt>
    <dgm:pt modelId="{584088B4-E50C-475E-B47A-0ED20E4D8ECF}" type="pres">
      <dgm:prSet presAssocID="{9E28E6C3-1758-4DBC-A2B6-B72E61BC4178}" presName="compositeShape" presStyleCnt="0">
        <dgm:presLayoutVars>
          <dgm:chMax val="7"/>
          <dgm:dir/>
          <dgm:resizeHandles val="exact"/>
        </dgm:presLayoutVars>
      </dgm:prSet>
      <dgm:spPr/>
    </dgm:pt>
    <dgm:pt modelId="{DEF2615C-0114-4FBD-98BE-B2FDE0501568}" type="pres">
      <dgm:prSet presAssocID="{9E28E6C3-1758-4DBC-A2B6-B72E61BC4178}" presName="wedge1" presStyleLbl="node1" presStyleIdx="0" presStyleCnt="1" custScaleX="122366" custScaleY="111559" custLinFactNeighborX="6531" custLinFactNeighborY="-406"/>
      <dgm:spPr/>
    </dgm:pt>
    <dgm:pt modelId="{FBAC66D4-E7D3-44D9-A63C-037AB7A31AE1}" type="pres">
      <dgm:prSet presAssocID="{9E28E6C3-1758-4DBC-A2B6-B72E61BC4178}" presName="dummy1a" presStyleCnt="0"/>
      <dgm:spPr/>
    </dgm:pt>
    <dgm:pt modelId="{C78EB05D-3750-4563-B0E1-4AD3575BBE89}" type="pres">
      <dgm:prSet presAssocID="{9E28E6C3-1758-4DBC-A2B6-B72E61BC4178}" presName="dummy1b" presStyleCnt="0"/>
      <dgm:spPr/>
    </dgm:pt>
    <dgm:pt modelId="{CB26C3AD-314C-4609-BF5E-CDD981070FFC}" type="pres">
      <dgm:prSet presAssocID="{9E28E6C3-1758-4DBC-A2B6-B72E61BC4178}" presName="wedge1Tx" presStyleLbl="node1" presStyleIdx="0" presStyleCnt="1">
        <dgm:presLayoutVars>
          <dgm:chMax val="0"/>
          <dgm:chPref val="0"/>
          <dgm:bulletEnabled val="1"/>
        </dgm:presLayoutVars>
      </dgm:prSet>
      <dgm:spPr/>
    </dgm:pt>
    <dgm:pt modelId="{2452F044-ED75-445F-90C2-13EA09AF45B4}" type="pres">
      <dgm:prSet presAssocID="{82587F56-445D-40BF-A449-466B10B15924}" presName="arrowWedge1single" presStyleLbl="fgSibTrans2D1" presStyleIdx="0" presStyleCnt="1" custScaleX="116240" custScaleY="108096" custLinFactNeighborX="875" custLinFactNeighborY="536"/>
      <dgm:spPr>
        <a:solidFill>
          <a:srgbClr val="193F57"/>
        </a:solidFill>
      </dgm:spPr>
    </dgm:pt>
  </dgm:ptLst>
  <dgm:cxnLst>
    <dgm:cxn modelId="{52DE5447-3DD2-4F72-BD91-B89B7549F100}" type="presOf" srcId="{CC005E1A-EB21-4D56-B5E4-FAEE9C446364}" destId="{CB26C3AD-314C-4609-BF5E-CDD981070FFC}" srcOrd="1" destOrd="0" presId="urn:microsoft.com/office/officeart/2005/8/layout/cycle8"/>
    <dgm:cxn modelId="{9095F04A-BDF0-4FA2-A929-8DD898226774}" type="presOf" srcId="{9E28E6C3-1758-4DBC-A2B6-B72E61BC4178}" destId="{584088B4-E50C-475E-B47A-0ED20E4D8ECF}" srcOrd="0" destOrd="0" presId="urn:microsoft.com/office/officeart/2005/8/layout/cycle8"/>
    <dgm:cxn modelId="{7B4FF052-8D60-4523-933E-7D73AB6151CD}" type="presOf" srcId="{CC005E1A-EB21-4D56-B5E4-FAEE9C446364}" destId="{DEF2615C-0114-4FBD-98BE-B2FDE0501568}" srcOrd="0" destOrd="0" presId="urn:microsoft.com/office/officeart/2005/8/layout/cycle8"/>
    <dgm:cxn modelId="{64B55CEF-AA64-42B5-812D-6C6D446DB383}" srcId="{9E28E6C3-1758-4DBC-A2B6-B72E61BC4178}" destId="{CC005E1A-EB21-4D56-B5E4-FAEE9C446364}" srcOrd="0" destOrd="0" parTransId="{EFC8F2D4-1560-4676-9272-CB9CDD876DFF}" sibTransId="{82587F56-445D-40BF-A449-466B10B15924}"/>
    <dgm:cxn modelId="{B4E10D39-34E6-4408-A521-537ACA92D1D8}" type="presParOf" srcId="{584088B4-E50C-475E-B47A-0ED20E4D8ECF}" destId="{DEF2615C-0114-4FBD-98BE-B2FDE0501568}" srcOrd="0" destOrd="0" presId="urn:microsoft.com/office/officeart/2005/8/layout/cycle8"/>
    <dgm:cxn modelId="{885C14E8-41E9-41EF-A12A-739B96819698}" type="presParOf" srcId="{584088B4-E50C-475E-B47A-0ED20E4D8ECF}" destId="{FBAC66D4-E7D3-44D9-A63C-037AB7A31AE1}" srcOrd="1" destOrd="0" presId="urn:microsoft.com/office/officeart/2005/8/layout/cycle8"/>
    <dgm:cxn modelId="{4F893750-1518-484D-92A6-10C2599B01A5}" type="presParOf" srcId="{584088B4-E50C-475E-B47A-0ED20E4D8ECF}" destId="{C78EB05D-3750-4563-B0E1-4AD3575BBE89}" srcOrd="2" destOrd="0" presId="urn:microsoft.com/office/officeart/2005/8/layout/cycle8"/>
    <dgm:cxn modelId="{4B151B6B-3799-4F7A-8C04-2C9B64D67176}" type="presParOf" srcId="{584088B4-E50C-475E-B47A-0ED20E4D8ECF}" destId="{CB26C3AD-314C-4609-BF5E-CDD981070FFC}" srcOrd="3" destOrd="0" presId="urn:microsoft.com/office/officeart/2005/8/layout/cycle8"/>
    <dgm:cxn modelId="{1C3D05C0-C40E-43CF-848A-BBB23FB3C69D}" type="presParOf" srcId="{584088B4-E50C-475E-B47A-0ED20E4D8ECF}" destId="{2452F044-ED75-445F-90C2-13EA09AF45B4}" srcOrd="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28E6C3-1758-4DBC-A2B6-B72E61BC4178}" type="doc">
      <dgm:prSet loTypeId="urn:microsoft.com/office/officeart/2005/8/layout/cycle8" loCatId="cycle" qsTypeId="urn:microsoft.com/office/officeart/2005/8/quickstyle/simple1#4" qsCatId="simple" csTypeId="urn:microsoft.com/office/officeart/2005/8/colors/accent1_2#4" csCatId="accent1" phldr="1"/>
      <dgm:spPr/>
    </dgm:pt>
    <dgm:pt modelId="{CC005E1A-EB21-4D56-B5E4-FAEE9C446364}">
      <dgm:prSet phldrT="[Текст]" custT="1"/>
      <dgm:spPr>
        <a:gradFill rotWithShape="0">
          <a:gsLst>
            <a:gs pos="97000">
              <a:schemeClr val="accent1">
                <a:lumMod val="75000"/>
              </a:schemeClr>
            </a:gs>
            <a:gs pos="66000">
              <a:schemeClr val="accent1">
                <a:lumMod val="60000"/>
                <a:lumOff val="40000"/>
              </a:schemeClr>
            </a:gs>
          </a:gsLst>
          <a:lin ang="0" scaled="0"/>
        </a:gradFill>
      </dgm:spPr>
      <dgm:t>
        <a:bodyPr/>
        <a:lstStyle/>
        <a:p>
          <a:r>
            <a:rPr lang="en-US" altLang="ru-RU" sz="11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Maintain and develop the competencies of employees to ensure quality of the labor force of the existing and newly established facilities of UMP JSC</a:t>
          </a:r>
          <a:endParaRPr lang="ru-RU" sz="1100" b="1" dirty="0">
            <a:solidFill>
              <a:schemeClr val="tx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C8F2D4-1560-4676-9272-CB9CDD876DFF}" type="parTrans" cxnId="{64B55CEF-AA64-42B5-812D-6C6D446DB383}">
      <dgm:prSet/>
      <dgm:spPr/>
      <dgm:t>
        <a:bodyPr/>
        <a:lstStyle/>
        <a:p>
          <a:endParaRPr lang="ru-RU"/>
        </a:p>
      </dgm:t>
    </dgm:pt>
    <dgm:pt modelId="{82587F56-445D-40BF-A449-466B10B15924}" type="sibTrans" cxnId="{64B55CEF-AA64-42B5-812D-6C6D446DB383}">
      <dgm:prSet/>
      <dgm:spPr/>
      <dgm:t>
        <a:bodyPr/>
        <a:lstStyle/>
        <a:p>
          <a:endParaRPr lang="ru-RU"/>
        </a:p>
      </dgm:t>
    </dgm:pt>
    <dgm:pt modelId="{584088B4-E50C-475E-B47A-0ED20E4D8ECF}" type="pres">
      <dgm:prSet presAssocID="{9E28E6C3-1758-4DBC-A2B6-B72E61BC4178}" presName="compositeShape" presStyleCnt="0">
        <dgm:presLayoutVars>
          <dgm:chMax val="7"/>
          <dgm:dir/>
          <dgm:resizeHandles val="exact"/>
        </dgm:presLayoutVars>
      </dgm:prSet>
      <dgm:spPr/>
    </dgm:pt>
    <dgm:pt modelId="{DEF2615C-0114-4FBD-98BE-B2FDE0501568}" type="pres">
      <dgm:prSet presAssocID="{9E28E6C3-1758-4DBC-A2B6-B72E61BC4178}" presName="wedge1" presStyleLbl="node1" presStyleIdx="0" presStyleCnt="1" custScaleX="114607" custScaleY="111191"/>
      <dgm:spPr/>
    </dgm:pt>
    <dgm:pt modelId="{FBAC66D4-E7D3-44D9-A63C-037AB7A31AE1}" type="pres">
      <dgm:prSet presAssocID="{9E28E6C3-1758-4DBC-A2B6-B72E61BC4178}" presName="dummy1a" presStyleCnt="0"/>
      <dgm:spPr/>
    </dgm:pt>
    <dgm:pt modelId="{C78EB05D-3750-4563-B0E1-4AD3575BBE89}" type="pres">
      <dgm:prSet presAssocID="{9E28E6C3-1758-4DBC-A2B6-B72E61BC4178}" presName="dummy1b" presStyleCnt="0"/>
      <dgm:spPr/>
    </dgm:pt>
    <dgm:pt modelId="{CB26C3AD-314C-4609-BF5E-CDD981070FFC}" type="pres">
      <dgm:prSet presAssocID="{9E28E6C3-1758-4DBC-A2B6-B72E61BC4178}" presName="wedge1Tx" presStyleLbl="node1" presStyleIdx="0" presStyleCnt="1">
        <dgm:presLayoutVars>
          <dgm:chMax val="0"/>
          <dgm:chPref val="0"/>
          <dgm:bulletEnabled val="1"/>
        </dgm:presLayoutVars>
      </dgm:prSet>
      <dgm:spPr/>
    </dgm:pt>
    <dgm:pt modelId="{2452F044-ED75-445F-90C2-13EA09AF45B4}" type="pres">
      <dgm:prSet presAssocID="{82587F56-445D-40BF-A449-466B10B15924}" presName="arrowWedge1single" presStyleLbl="fgSibTrans2D1" presStyleIdx="0" presStyleCnt="1" custScaleX="109731" custScaleY="106905" custLinFactNeighborY="0"/>
      <dgm:spPr>
        <a:solidFill>
          <a:srgbClr val="193F57"/>
        </a:solidFill>
      </dgm:spPr>
    </dgm:pt>
  </dgm:ptLst>
  <dgm:cxnLst>
    <dgm:cxn modelId="{29A06D17-B39F-4124-95C8-533F176055D1}" type="presOf" srcId="{CC005E1A-EB21-4D56-B5E4-FAEE9C446364}" destId="{DEF2615C-0114-4FBD-98BE-B2FDE0501568}" srcOrd="0" destOrd="0" presId="urn:microsoft.com/office/officeart/2005/8/layout/cycle8"/>
    <dgm:cxn modelId="{B002BD69-50A5-4CA8-9952-F9776B4423E2}" type="presOf" srcId="{9E28E6C3-1758-4DBC-A2B6-B72E61BC4178}" destId="{584088B4-E50C-475E-B47A-0ED20E4D8ECF}" srcOrd="0" destOrd="0" presId="urn:microsoft.com/office/officeart/2005/8/layout/cycle8"/>
    <dgm:cxn modelId="{57881C83-76E9-4C79-BEB6-FED4BCFA2B58}" type="presOf" srcId="{CC005E1A-EB21-4D56-B5E4-FAEE9C446364}" destId="{CB26C3AD-314C-4609-BF5E-CDD981070FFC}" srcOrd="1" destOrd="0" presId="urn:microsoft.com/office/officeart/2005/8/layout/cycle8"/>
    <dgm:cxn modelId="{64B55CEF-AA64-42B5-812D-6C6D446DB383}" srcId="{9E28E6C3-1758-4DBC-A2B6-B72E61BC4178}" destId="{CC005E1A-EB21-4D56-B5E4-FAEE9C446364}" srcOrd="0" destOrd="0" parTransId="{EFC8F2D4-1560-4676-9272-CB9CDD876DFF}" sibTransId="{82587F56-445D-40BF-A449-466B10B15924}"/>
    <dgm:cxn modelId="{6FBD0CE2-3DAB-45F4-A1C7-3F5729237BE6}" type="presParOf" srcId="{584088B4-E50C-475E-B47A-0ED20E4D8ECF}" destId="{DEF2615C-0114-4FBD-98BE-B2FDE0501568}" srcOrd="0" destOrd="0" presId="urn:microsoft.com/office/officeart/2005/8/layout/cycle8"/>
    <dgm:cxn modelId="{8D150821-6405-47EE-A63E-194D58BF40A3}" type="presParOf" srcId="{584088B4-E50C-475E-B47A-0ED20E4D8ECF}" destId="{FBAC66D4-E7D3-44D9-A63C-037AB7A31AE1}" srcOrd="1" destOrd="0" presId="urn:microsoft.com/office/officeart/2005/8/layout/cycle8"/>
    <dgm:cxn modelId="{A61BC5B0-9325-4ECB-B194-8933CDA7DEFA}" type="presParOf" srcId="{584088B4-E50C-475E-B47A-0ED20E4D8ECF}" destId="{C78EB05D-3750-4563-B0E1-4AD3575BBE89}" srcOrd="2" destOrd="0" presId="urn:microsoft.com/office/officeart/2005/8/layout/cycle8"/>
    <dgm:cxn modelId="{67D830CD-B490-42B4-BBDE-1A72B81FEAE4}" type="presParOf" srcId="{584088B4-E50C-475E-B47A-0ED20E4D8ECF}" destId="{CB26C3AD-314C-4609-BF5E-CDD981070FFC}" srcOrd="3" destOrd="0" presId="urn:microsoft.com/office/officeart/2005/8/layout/cycle8"/>
    <dgm:cxn modelId="{40324A9D-C198-4F28-B963-906FC0FFBDA5}" type="presParOf" srcId="{584088B4-E50C-475E-B47A-0ED20E4D8ECF}" destId="{2452F044-ED75-445F-90C2-13EA09AF45B4}" srcOrd="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F2615C-0114-4FBD-98BE-B2FDE0501568}">
      <dsp:nvSpPr>
        <dsp:cNvPr id="0" name=""/>
        <dsp:cNvSpPr/>
      </dsp:nvSpPr>
      <dsp:spPr>
        <a:xfrm>
          <a:off x="100658" y="71654"/>
          <a:ext cx="2626512" cy="2394546"/>
        </a:xfrm>
        <a:prstGeom prst="ellipse">
          <a:avLst/>
        </a:prstGeom>
        <a:gradFill rotWithShape="0">
          <a:gsLst>
            <a:gs pos="0">
              <a:schemeClr val="accent2">
                <a:lumMod val="40000"/>
                <a:lumOff val="60000"/>
              </a:schemeClr>
            </a:gs>
            <a:gs pos="89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0" scaled="1"/>
        </a:gra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ru-RU" sz="105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Competitive selection</a:t>
          </a:r>
          <a:endParaRPr lang="ru-RU" altLang="ru-RU" sz="105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466725">
            <a:lnSpc>
              <a:spcPct val="90000"/>
            </a:lnSpc>
            <a:spcBef>
              <a:spcPct val="0"/>
            </a:spcBef>
            <a:buNone/>
          </a:pPr>
          <a:r>
            <a:rPr lang="en-US" altLang="ru-RU" sz="105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(including among graduates of the Bolashak program, EKSTU, MEPhI, TPU, MIS&amp;A, VET), internship, training, retraining, advanced training, personnel reserve, assessment and certification</a:t>
          </a:r>
          <a:endParaRPr lang="ru-RU" sz="105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38410" y="470745"/>
        <a:ext cx="1751008" cy="1596364"/>
      </dsp:txXfrm>
    </dsp:sp>
    <dsp:sp modelId="{2452F044-ED75-445F-90C2-13EA09AF45B4}">
      <dsp:nvSpPr>
        <dsp:cNvPr id="0" name=""/>
        <dsp:cNvSpPr/>
      </dsp:nvSpPr>
      <dsp:spPr>
        <a:xfrm>
          <a:off x="55083" y="-24542"/>
          <a:ext cx="2803928" cy="2607479"/>
        </a:xfrm>
        <a:prstGeom prst="circularArrow">
          <a:avLst>
            <a:gd name="adj1" fmla="val 5085"/>
            <a:gd name="adj2" fmla="val 327528"/>
            <a:gd name="adj3" fmla="val 15786129"/>
            <a:gd name="adj4" fmla="val 16286343"/>
            <a:gd name="adj5" fmla="val 5932"/>
          </a:avLst>
        </a:prstGeom>
        <a:solidFill>
          <a:srgbClr val="193F5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F2615C-0114-4FBD-98BE-B2FDE0501568}">
      <dsp:nvSpPr>
        <dsp:cNvPr id="0" name=""/>
        <dsp:cNvSpPr/>
      </dsp:nvSpPr>
      <dsp:spPr>
        <a:xfrm>
          <a:off x="380195" y="84597"/>
          <a:ext cx="2468113" cy="2394548"/>
        </a:xfrm>
        <a:prstGeom prst="ellipse">
          <a:avLst/>
        </a:prstGeom>
        <a:gradFill rotWithShape="0">
          <a:gsLst>
            <a:gs pos="97000">
              <a:schemeClr val="accent1">
                <a:lumMod val="75000"/>
              </a:schemeClr>
            </a:gs>
            <a:gs pos="66000">
              <a:schemeClr val="accent1">
                <a:lumMod val="60000"/>
                <a:lumOff val="40000"/>
              </a:schemeClr>
            </a:gs>
          </a:gsLst>
          <a:lin ang="0" scaled="0"/>
        </a:gra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ru-RU" sz="1100" b="1" kern="1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Maintain and develop the competencies of employees to ensure quality of the labor force of the existing and newly established facilities of UMP JSC</a:t>
          </a:r>
          <a:endParaRPr lang="ru-RU" sz="1100" b="1" kern="1200" dirty="0">
            <a:solidFill>
              <a:schemeClr val="tx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91547" y="483689"/>
        <a:ext cx="1645408" cy="1596365"/>
      </dsp:txXfrm>
    </dsp:sp>
    <dsp:sp modelId="{2452F044-ED75-445F-90C2-13EA09AF45B4}">
      <dsp:nvSpPr>
        <dsp:cNvPr id="0" name=""/>
        <dsp:cNvSpPr/>
      </dsp:nvSpPr>
      <dsp:spPr>
        <a:xfrm>
          <a:off x="304411" y="-13983"/>
          <a:ext cx="2655681" cy="2587287"/>
        </a:xfrm>
        <a:prstGeom prst="circularArrow">
          <a:avLst>
            <a:gd name="adj1" fmla="val 5085"/>
            <a:gd name="adj2" fmla="val 327528"/>
            <a:gd name="adj3" fmla="val 15806606"/>
            <a:gd name="adj4" fmla="val 16265866"/>
            <a:gd name="adj5" fmla="val 5932"/>
          </a:avLst>
        </a:prstGeom>
        <a:solidFill>
          <a:srgbClr val="193F5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697E5CD6-5388-4AB4-B099-13AD87D8CA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135" cy="494974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A9E3E97-FB60-4B88-86B3-FC51A785FF1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955" y="0"/>
            <a:ext cx="2946135" cy="494974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B682116-AA82-498A-8CDB-8277B22C9C2A}" type="datetimeFigureOut">
              <a:rPr lang="ru-RU"/>
              <a:pPr>
                <a:defRPr/>
              </a:pPr>
              <a:t>26.08.2019</a:t>
            </a:fld>
            <a:endParaRPr lang="ru-RU" dirty="0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872C9C5B-841A-45D5-ABE3-CBEBED15B01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1235075"/>
            <a:ext cx="4813300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01" tIns="45501" rIns="91001" bIns="45501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4221134E-4E66-46CC-A9F6-ED22BE2A07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0244" y="4752693"/>
            <a:ext cx="5437188" cy="3887277"/>
          </a:xfrm>
          <a:prstGeom prst="rect">
            <a:avLst/>
          </a:prstGeom>
        </p:spPr>
        <p:txBody>
          <a:bodyPr vert="horz" lIns="91001" tIns="45501" rIns="91001" bIns="45501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562BD2-6FDE-4E6D-AFD0-697C79F797C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79277"/>
            <a:ext cx="2946135" cy="494974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42AB5E-34AF-4EBE-9F0A-74429F704C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955" y="9379277"/>
            <a:ext cx="2946135" cy="494974"/>
          </a:xfrm>
          <a:prstGeom prst="rect">
            <a:avLst/>
          </a:prstGeom>
        </p:spPr>
        <p:txBody>
          <a:bodyPr vert="horz" wrap="square" lIns="91001" tIns="45501" rIns="91001" bIns="45501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E2119FBD-133B-41C0-92BC-9D3DE569AB6B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761168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>
            <a:extLst>
              <a:ext uri="{FF2B5EF4-FFF2-40B4-BE49-F238E27FC236}">
                <a16:creationId xmlns:a16="http://schemas.microsoft.com/office/drawing/2014/main" id="{190F4DA6-2EC6-48EE-B579-507244C68F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>
            <a:extLst>
              <a:ext uri="{FF2B5EF4-FFF2-40B4-BE49-F238E27FC236}">
                <a16:creationId xmlns:a16="http://schemas.microsoft.com/office/drawing/2014/main" id="{3E635969-0137-46FA-AF11-2CAD57B11A9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32771" name="Номер слайда 3">
            <a:extLst>
              <a:ext uri="{FF2B5EF4-FFF2-40B4-BE49-F238E27FC236}">
                <a16:creationId xmlns:a16="http://schemas.microsoft.com/office/drawing/2014/main" id="{288FB985-E15A-4091-8F68-0A92F54DD8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9458" indent="-284407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7628" indent="-22752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2679" indent="-22752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7730" indent="-22752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2781" indent="-2275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57833" indent="-2275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12884" indent="-2275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67935" indent="-2275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AF4A084-55B1-4F1D-946C-6F5F60558E33}" type="slidenum">
              <a:rPr lang="ru-RU" altLang="ru-RU">
                <a:latin typeface="Calibri" panose="020F0502020204030204" pitchFamily="34" charset="0"/>
              </a:rPr>
              <a:pPr eaLnBrk="1" hangingPunct="1"/>
              <a:t>1</a:t>
            </a:fld>
            <a:endParaRPr lang="ru-RU" alt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608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026" y="1143000"/>
            <a:ext cx="2303145" cy="2194560"/>
          </a:xfrm>
        </p:spPr>
        <p:txBody>
          <a:bodyPr anchor="b">
            <a:normAutofit/>
          </a:bodyPr>
          <a:lstStyle>
            <a:lvl1pPr>
              <a:defRPr sz="2800" b="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2679" y="868680"/>
            <a:ext cx="59436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026" y="3337560"/>
            <a:ext cx="2303145" cy="256032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5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8/26/2019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0525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026" y="1143000"/>
            <a:ext cx="2303145" cy="21945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01149" y="767419"/>
            <a:ext cx="6593625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026" y="3340602"/>
            <a:ext cx="2303145" cy="256032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5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8/26/2019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843020" y="6356352"/>
            <a:ext cx="480310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659297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8/26/2019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975735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09562" y="990600"/>
            <a:ext cx="2290763" cy="4953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42679" y="868680"/>
            <a:ext cx="5943600" cy="512064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8/26/2019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77072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383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62001"/>
            <a:ext cx="7427565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7532089" y="762001"/>
            <a:ext cx="2376821" cy="5334001"/>
          </a:xfrm>
          <a:prstGeom prst="rect">
            <a:avLst/>
          </a:prstGeom>
          <a:solidFill>
            <a:srgbClr val="C3C3C3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9252" y="1298448"/>
            <a:ext cx="5943600" cy="3255264"/>
          </a:xfrm>
        </p:spPr>
        <p:txBody>
          <a:bodyPr anchor="b">
            <a:normAutofit/>
          </a:bodyPr>
          <a:lstStyle>
            <a:lvl1pPr algn="l">
              <a:defRPr sz="5400" spc="-10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762" y="4670246"/>
            <a:ext cx="59436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87872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246277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2679" y="1298448"/>
            <a:ext cx="5943600" cy="3255264"/>
          </a:xfrm>
        </p:spPr>
        <p:txBody>
          <a:bodyPr anchor="b">
            <a:normAutofit/>
          </a:bodyPr>
          <a:lstStyle>
            <a:lvl1pPr>
              <a:defRPr sz="54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57538" y="4672584"/>
            <a:ext cx="59436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0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24888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2679" y="868680"/>
            <a:ext cx="2823210" cy="512064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52222" y="868680"/>
            <a:ext cx="2823210" cy="512064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8/26/2019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516289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2679" y="1023586"/>
            <a:ext cx="282321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9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42679" y="1930936"/>
            <a:ext cx="2823210" cy="402336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52501" y="1023588"/>
            <a:ext cx="282321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9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52501" y="1930936"/>
            <a:ext cx="2823210" cy="402336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8/26/2019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85501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8/26/2019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900253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443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cK 1. On-page tracker" hidden="1">
            <a:extLst>
              <a:ext uri="{FF2B5EF4-FFF2-40B4-BE49-F238E27FC236}">
                <a16:creationId xmlns:a16="http://schemas.microsoft.com/office/drawing/2014/main" id="{FCEA6C5D-BEAD-4F36-AEC4-A2C34CDFE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7938"/>
            <a:ext cx="860425" cy="2159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1400" dirty="0">
                <a:solidFill>
                  <a:srgbClr val="808080"/>
                </a:solidFill>
              </a:rPr>
              <a:t>TRACKER</a:t>
            </a:r>
          </a:p>
        </p:txBody>
      </p:sp>
      <p:sp>
        <p:nvSpPr>
          <p:cNvPr id="11" name="McK 3. Unit of measure" hidden="1">
            <a:extLst>
              <a:ext uri="{FF2B5EF4-FFF2-40B4-BE49-F238E27FC236}">
                <a16:creationId xmlns:a16="http://schemas.microsoft.com/office/drawing/2014/main" id="{68FD772C-C045-42EC-A4FE-1B92BFBCF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13" y="1038225"/>
            <a:ext cx="9528175" cy="250825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600" dirty="0">
                <a:solidFill>
                  <a:srgbClr val="808080"/>
                </a:solidFill>
              </a:rPr>
              <a:t>Unit of measure</a:t>
            </a:r>
          </a:p>
        </p:txBody>
      </p:sp>
      <p:sp>
        <p:nvSpPr>
          <p:cNvPr id="13" name="McK 4. Footnote" hidden="1">
            <a:extLst>
              <a:ext uri="{FF2B5EF4-FFF2-40B4-BE49-F238E27FC236}">
                <a16:creationId xmlns:a16="http://schemas.microsoft.com/office/drawing/2014/main" id="{50856520-3F91-4DB2-BD27-9F9EE6990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13" y="6324600"/>
            <a:ext cx="8970962" cy="141288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900" dirty="0">
                <a:solidFill>
                  <a:srgbClr val="000000"/>
                </a:solidFill>
                <a:latin typeface="Arial"/>
              </a:rPr>
              <a:t>1 Сноска</a:t>
            </a:r>
          </a:p>
        </p:txBody>
      </p:sp>
      <p:sp>
        <p:nvSpPr>
          <p:cNvPr id="1029" name="McK 5. Source" hidden="1">
            <a:extLst>
              <a:ext uri="{FF2B5EF4-FFF2-40B4-BE49-F238E27FC236}">
                <a16:creationId xmlns:a16="http://schemas.microsoft.com/office/drawing/2014/main" id="{940E93D2-DEC1-4FA8-A3AF-74B3E379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6565900"/>
            <a:ext cx="8970962" cy="1571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>
            <a:lvl1pPr marL="620713" indent="-620713" defTabSz="912813" eaLnBrk="0" hangingPunct="0">
              <a:tabLst>
                <a:tab pos="623888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 eaLnBrk="0" hangingPunct="0">
              <a:tabLst>
                <a:tab pos="623888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tabLst>
                <a:tab pos="623888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tabLst>
                <a:tab pos="623888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tabLst>
                <a:tab pos="623888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1000" dirty="0">
                <a:solidFill>
                  <a:srgbClr val="000000"/>
                </a:solidFill>
              </a:rPr>
              <a:t>Источник:</a:t>
            </a:r>
          </a:p>
        </p:txBody>
      </p:sp>
      <p:grpSp>
        <p:nvGrpSpPr>
          <p:cNvPr id="3078" name="ACET" hidden="1">
            <a:extLst>
              <a:ext uri="{FF2B5EF4-FFF2-40B4-BE49-F238E27FC236}">
                <a16:creationId xmlns:a16="http://schemas.microsoft.com/office/drawing/2014/main" id="{FF7780E1-0D04-4F48-ABDB-E45DB58B1555}"/>
              </a:ext>
            </a:extLst>
          </p:cNvPr>
          <p:cNvGrpSpPr>
            <a:grpSpLocks/>
          </p:cNvGrpSpPr>
          <p:nvPr/>
        </p:nvGrpSpPr>
        <p:grpSpPr bwMode="auto">
          <a:xfrm>
            <a:off x="1604963" y="1382713"/>
            <a:ext cx="4714875" cy="519112"/>
            <a:chOff x="915" y="710"/>
            <a:chExt cx="2686" cy="320"/>
          </a:xfrm>
        </p:grpSpPr>
        <p:cxnSp>
          <p:nvCxnSpPr>
            <p:cNvPr id="3081" name="AutoShape 249">
              <a:extLst>
                <a:ext uri="{FF2B5EF4-FFF2-40B4-BE49-F238E27FC236}">
                  <a16:creationId xmlns:a16="http://schemas.microsoft.com/office/drawing/2014/main" id="{5F9136C2-A53D-4ADE-A4FE-254F273FC0C7}"/>
                </a:ext>
              </a:extLst>
            </p:cNvPr>
            <p:cNvCxnSpPr>
              <a:cxnSpLocks noChangeShapeType="1"/>
              <a:stCxn id="1034" idx="4"/>
              <a:endCxn id="1034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34" name="AutoShape 250">
              <a:extLst>
                <a:ext uri="{FF2B5EF4-FFF2-40B4-BE49-F238E27FC236}">
                  <a16:creationId xmlns:a16="http://schemas.microsoft.com/office/drawing/2014/main" id="{894589DA-AB68-444E-BCD5-D1A693398D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5" y="710"/>
              <a:ext cx="2686" cy="32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</p:spPr>
          <p:txBody>
            <a:bodyPr lIns="0" tIns="0" rIns="0" bIns="18288" anchor="b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ru-RU" altLang="ru-RU" sz="1600" b="1" dirty="0">
                  <a:solidFill>
                    <a:srgbClr val="000000"/>
                  </a:solidFill>
                </a:rPr>
                <a:t>Title</a:t>
              </a:r>
            </a:p>
            <a:p>
              <a:pPr eaLnBrk="1" hangingPunct="1">
                <a:defRPr/>
              </a:pPr>
              <a:r>
                <a:rPr lang="ru-RU" altLang="ru-RU" sz="1600" dirty="0">
                  <a:solidFill>
                    <a:srgbClr val="808080"/>
                  </a:solidFill>
                </a:rPr>
                <a:t>Unit of measure</a:t>
              </a:r>
            </a:p>
          </p:txBody>
        </p:sp>
      </p:grpSp>
      <p:pic>
        <p:nvPicPr>
          <p:cNvPr id="3079" name="Picture 2" descr="http://www.ulba.kz/images/site-logo-1.png">
            <a:extLst>
              <a:ext uri="{FF2B5EF4-FFF2-40B4-BE49-F238E27FC236}">
                <a16:creationId xmlns:a16="http://schemas.microsoft.com/office/drawing/2014/main" id="{E5A453DC-606F-47AD-8353-50D23C4B77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988" y="112713"/>
            <a:ext cx="574675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>
            <a:extLst>
              <a:ext uri="{FF2B5EF4-FFF2-40B4-BE49-F238E27FC236}">
                <a16:creationId xmlns:a16="http://schemas.microsoft.com/office/drawing/2014/main" id="{AC4037BE-B45F-421A-9472-8A4C62D18F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107950"/>
            <a:ext cx="8937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</p:sldLayoutIdLst>
  <p:hf hdr="0" ftr="0" dt="0"/>
  <p:txStyles>
    <p:titleStyle>
      <a:lvl1pPr algn="l" defTabSz="912813" rtl="0" eaLnBrk="0" fontAlgn="base" hangingPunct="0">
        <a:spcBef>
          <a:spcPct val="0"/>
        </a:spcBef>
        <a:spcAft>
          <a:spcPct val="0"/>
        </a:spcAft>
        <a:tabLst>
          <a:tab pos="363538" algn="l"/>
        </a:tabLst>
        <a:defRPr sz="19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spcBef>
          <a:spcPct val="0"/>
        </a:spcBef>
        <a:spcAft>
          <a:spcPct val="0"/>
        </a:spcAft>
        <a:tabLst>
          <a:tab pos="363538" algn="l"/>
        </a:tabLst>
        <a:defRPr sz="1900" b="1">
          <a:solidFill>
            <a:schemeClr val="tx1"/>
          </a:solidFill>
          <a:latin typeface="Arial" charset="0"/>
        </a:defRPr>
      </a:lvl2pPr>
      <a:lvl3pPr algn="l" defTabSz="912813" rtl="0" eaLnBrk="0" fontAlgn="base" hangingPunct="0">
        <a:spcBef>
          <a:spcPct val="0"/>
        </a:spcBef>
        <a:spcAft>
          <a:spcPct val="0"/>
        </a:spcAft>
        <a:tabLst>
          <a:tab pos="363538" algn="l"/>
        </a:tabLst>
        <a:defRPr sz="1900" b="1">
          <a:solidFill>
            <a:schemeClr val="tx1"/>
          </a:solidFill>
          <a:latin typeface="Arial" charset="0"/>
        </a:defRPr>
      </a:lvl3pPr>
      <a:lvl4pPr algn="l" defTabSz="912813" rtl="0" eaLnBrk="0" fontAlgn="base" hangingPunct="0">
        <a:spcBef>
          <a:spcPct val="0"/>
        </a:spcBef>
        <a:spcAft>
          <a:spcPct val="0"/>
        </a:spcAft>
        <a:tabLst>
          <a:tab pos="363538" algn="l"/>
        </a:tabLst>
        <a:defRPr sz="1900" b="1">
          <a:solidFill>
            <a:schemeClr val="tx1"/>
          </a:solidFill>
          <a:latin typeface="Arial" charset="0"/>
        </a:defRPr>
      </a:lvl4pPr>
      <a:lvl5pPr algn="l" defTabSz="912813" rtl="0" eaLnBrk="0" fontAlgn="base" hangingPunct="0">
        <a:spcBef>
          <a:spcPct val="0"/>
        </a:spcBef>
        <a:spcAft>
          <a:spcPct val="0"/>
        </a:spcAft>
        <a:tabLst>
          <a:tab pos="363538" algn="l"/>
        </a:tabLst>
        <a:defRPr sz="1900" b="1">
          <a:solidFill>
            <a:schemeClr val="tx1"/>
          </a:solidFill>
          <a:latin typeface="Arial" charset="0"/>
        </a:defRPr>
      </a:lvl5pPr>
      <a:lvl6pPr marL="466481"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932962"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399443"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865925"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algn="l" defTabSz="912813" rtl="0" eaLnBrk="0" fontAlgn="base" hangingPunct="0">
        <a:spcBef>
          <a:spcPct val="0"/>
        </a:spcBef>
        <a:spcAft>
          <a:spcPct val="0"/>
        </a:spcAft>
        <a:buClr>
          <a:schemeClr val="tx2"/>
        </a:buClr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196850" indent="-195263" algn="l" defTabSz="912813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panose="020B0604020202020204" pitchFamily="34" charset="0"/>
        <a:buChar char="▪"/>
        <a:defRPr sz="1600">
          <a:solidFill>
            <a:schemeClr val="tx1"/>
          </a:solidFill>
          <a:latin typeface="+mn-lt"/>
        </a:defRPr>
      </a:lvl2pPr>
      <a:lvl3pPr marL="465138" indent="-266700" algn="l" defTabSz="912813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panose="020B0604020202020204" pitchFamily="34" charset="0"/>
        <a:buChar char="–"/>
        <a:defRPr sz="1600">
          <a:solidFill>
            <a:schemeClr val="tx1"/>
          </a:solidFill>
          <a:latin typeface="+mn-lt"/>
        </a:defRPr>
      </a:lvl3pPr>
      <a:lvl4pPr marL="625475" indent="-157163" algn="l" defTabSz="912813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panose="020B0604020202020204" pitchFamily="34" charset="0"/>
        <a:buChar char="▫"/>
        <a:defRPr sz="1600">
          <a:solidFill>
            <a:schemeClr val="tx1"/>
          </a:solidFill>
          <a:latin typeface="+mn-lt"/>
        </a:defRPr>
      </a:lvl4pPr>
      <a:lvl5pPr marL="763588" indent="-131763" algn="l" defTabSz="912813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panose="020B0604020202020204" pitchFamily="34" charset="0"/>
        <a:buChar char="-"/>
        <a:defRPr sz="1600">
          <a:solidFill>
            <a:schemeClr val="tx1"/>
          </a:solidFill>
          <a:latin typeface="+mn-lt"/>
        </a:defRPr>
      </a:lvl5pPr>
      <a:lvl6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6pPr>
      <a:lvl7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7pPr>
      <a:lvl8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8pPr>
      <a:lvl9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481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962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443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925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2406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887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5368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1849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" y="758952"/>
            <a:ext cx="2797917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5496" y="1123839"/>
            <a:ext cx="2394830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9600390" y="758952"/>
            <a:ext cx="312039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780" y="864108"/>
            <a:ext cx="59436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325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8/26/2019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43780" y="6356352"/>
            <a:ext cx="48031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0236" y="6356352"/>
            <a:ext cx="12438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9" name="Picture 2" descr="http://www.ulba.kz/images/site-logo-1.png">
            <a:extLst>
              <a:ext uri="{FF2B5EF4-FFF2-40B4-BE49-F238E27FC236}">
                <a16:creationId xmlns:a16="http://schemas.microsoft.com/office/drawing/2014/main" id="{9A6CB203-49B7-4ECE-9DE3-EED9C28BBA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988" y="112713"/>
            <a:ext cx="574675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2849543-4894-4D67-8571-C14F1580D6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107950"/>
            <a:ext cx="8937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2783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19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7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JPG"/><Relationship Id="rId7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5.png"/><Relationship Id="rId7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jpeg"/><Relationship Id="rId11" Type="http://schemas.openxmlformats.org/officeDocument/2006/relationships/image" Target="../media/image35.jpg"/><Relationship Id="rId5" Type="http://schemas.openxmlformats.org/officeDocument/2006/relationships/image" Target="../media/image4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QuickStyle" Target="../diagrams/quickStyle2.xml"/><Relationship Id="rId1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diagramLayout" Target="../diagrams/layout1.xml"/><Relationship Id="rId12" Type="http://schemas.openxmlformats.org/officeDocument/2006/relationships/diagramLayout" Target="../diagrams/layout2.xml"/><Relationship Id="rId17" Type="http://schemas.openxmlformats.org/officeDocument/2006/relationships/image" Target="../media/image4.png"/><Relationship Id="rId2" Type="http://schemas.openxmlformats.org/officeDocument/2006/relationships/image" Target="../media/image36.jpe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diagramData" Target="../diagrams/data1.xml"/><Relationship Id="rId11" Type="http://schemas.openxmlformats.org/officeDocument/2006/relationships/diagramData" Target="../diagrams/data2.xml"/><Relationship Id="rId5" Type="http://schemas.openxmlformats.org/officeDocument/2006/relationships/image" Target="../media/image39.png"/><Relationship Id="rId15" Type="http://schemas.microsoft.com/office/2007/relationships/diagramDrawing" Target="../diagrams/drawing2.xml"/><Relationship Id="rId10" Type="http://schemas.microsoft.com/office/2007/relationships/diagramDrawing" Target="../diagrams/drawing1.xml"/><Relationship Id="rId4" Type="http://schemas.openxmlformats.org/officeDocument/2006/relationships/image" Target="../media/image38.png"/><Relationship Id="rId9" Type="http://schemas.openxmlformats.org/officeDocument/2006/relationships/diagramColors" Target="../diagrams/colors1.xml"/><Relationship Id="rId14" Type="http://schemas.openxmlformats.org/officeDocument/2006/relationships/diagramColors" Target="../diagrams/colors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>
            <a:extLst>
              <a:ext uri="{FF2B5EF4-FFF2-40B4-BE49-F238E27FC236}">
                <a16:creationId xmlns:a16="http://schemas.microsoft.com/office/drawing/2014/main" id="{1227F725-B37A-42D5-AB94-F8A233D1D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3200" dirty="0"/>
          </a:p>
        </p:txBody>
      </p:sp>
      <p:pic>
        <p:nvPicPr>
          <p:cNvPr id="4099" name="Picture 2">
            <a:extLst>
              <a:ext uri="{FF2B5EF4-FFF2-40B4-BE49-F238E27FC236}">
                <a16:creationId xmlns:a16="http://schemas.microsoft.com/office/drawing/2014/main" id="{A41C2E41-0161-4563-8A92-C7288248F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93" y="166751"/>
            <a:ext cx="1819825" cy="12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6">
            <a:extLst>
              <a:ext uri="{FF2B5EF4-FFF2-40B4-BE49-F238E27FC236}">
                <a16:creationId xmlns:a16="http://schemas.microsoft.com/office/drawing/2014/main" id="{BCF5CD49-1CA2-49A9-9699-57DEDD068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705" y="2576516"/>
            <a:ext cx="906059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ru-RU" sz="4400" b="1" dirty="0">
                <a:solidFill>
                  <a:srgbClr val="000099"/>
                </a:solidFill>
                <a:ea typeface="+mj-ea"/>
                <a:cs typeface="Arial" panose="020B0604020202020204" pitchFamily="34" charset="0"/>
              </a:rPr>
              <a:t>UMP JSC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altLang="ru-RU" sz="4400" b="1" dirty="0">
                <a:solidFill>
                  <a:srgbClr val="000099"/>
                </a:solidFill>
                <a:ea typeface="+mj-ea"/>
                <a:cs typeface="Arial" panose="020B0604020202020204" pitchFamily="34" charset="0"/>
              </a:rPr>
              <a:t>DEVELOPMENT STRATEGY</a:t>
            </a:r>
            <a:r>
              <a:rPr lang="ru-RU" altLang="ru-RU" sz="4400" b="1" dirty="0">
                <a:solidFill>
                  <a:srgbClr val="000099"/>
                </a:solidFill>
                <a:ea typeface="+mj-ea"/>
                <a:cs typeface="Arial" panose="020B0604020202020204" pitchFamily="34" charset="0"/>
              </a:rPr>
              <a:t> </a:t>
            </a:r>
            <a:br>
              <a:rPr lang="ru-RU" altLang="ru-RU" sz="4400" b="1" dirty="0">
                <a:solidFill>
                  <a:srgbClr val="000099"/>
                </a:solidFill>
                <a:ea typeface="+mj-ea"/>
                <a:cs typeface="Arial" panose="020B0604020202020204" pitchFamily="34" charset="0"/>
              </a:rPr>
            </a:br>
            <a:r>
              <a:rPr lang="ru-RU" altLang="ru-RU" sz="4400" b="1" dirty="0">
                <a:solidFill>
                  <a:srgbClr val="000099"/>
                </a:solidFill>
                <a:ea typeface="+mj-ea"/>
                <a:cs typeface="Arial" panose="020B0604020202020204" pitchFamily="34" charset="0"/>
              </a:rPr>
              <a:t>2018</a:t>
            </a:r>
            <a:r>
              <a:rPr lang="en-US" altLang="ru-RU" sz="4400" b="1" dirty="0">
                <a:solidFill>
                  <a:srgbClr val="000099"/>
                </a:solidFill>
                <a:ea typeface="+mj-ea"/>
                <a:cs typeface="Arial" panose="020B0604020202020204" pitchFamily="34" charset="0"/>
              </a:rPr>
              <a:t>-</a:t>
            </a:r>
            <a:r>
              <a:rPr lang="ru-RU" altLang="ru-RU" sz="4400" b="1" dirty="0">
                <a:solidFill>
                  <a:srgbClr val="000099"/>
                </a:solidFill>
                <a:ea typeface="+mj-ea"/>
                <a:cs typeface="Arial" panose="020B0604020202020204" pitchFamily="34" charset="0"/>
              </a:rPr>
              <a:t>2028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0B9BFE-C644-47CE-BAFC-6A1541CA25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127" y="173895"/>
            <a:ext cx="1120634" cy="158959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6E9393D5-7607-493A-B9ED-494F6FC81A17}"/>
              </a:ext>
            </a:extLst>
          </p:cNvPr>
          <p:cNvSpPr txBox="1"/>
          <p:nvPr/>
        </p:nvSpPr>
        <p:spPr>
          <a:xfrm>
            <a:off x="5610361" y="578362"/>
            <a:ext cx="817562" cy="4127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165" b="1" dirty="0">
                <a:solidFill>
                  <a:prstClr val="white"/>
                </a:solidFill>
                <a:latin typeface="Myriad Pro Cond" panose="020B0506030403020204" pitchFamily="34" charset="0"/>
              </a:rPr>
              <a:t>ЗА22.2</a:t>
            </a:r>
          </a:p>
        </p:txBody>
      </p:sp>
      <p:sp>
        <p:nvSpPr>
          <p:cNvPr id="6148" name="TextBox 5">
            <a:extLst>
              <a:ext uri="{FF2B5EF4-FFF2-40B4-BE49-F238E27FC236}">
                <a16:creationId xmlns:a16="http://schemas.microsoft.com/office/drawing/2014/main" id="{C5C5FDC0-A0DD-474A-9CF1-A32797BF4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1638" y="295275"/>
            <a:ext cx="28146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АО «УМЗ»</a:t>
            </a:r>
          </a:p>
        </p:txBody>
      </p:sp>
      <p:sp>
        <p:nvSpPr>
          <p:cNvPr id="52" name="Параллелограмм 51">
            <a:extLst>
              <a:ext uri="{FF2B5EF4-FFF2-40B4-BE49-F238E27FC236}">
                <a16:creationId xmlns:a16="http://schemas.microsoft.com/office/drawing/2014/main" id="{125B0901-B6A4-4B3E-942B-176165359BFB}"/>
              </a:ext>
            </a:extLst>
          </p:cNvPr>
          <p:cNvSpPr/>
          <p:nvPr/>
        </p:nvSpPr>
        <p:spPr>
          <a:xfrm>
            <a:off x="5498846" y="251127"/>
            <a:ext cx="3383608" cy="486332"/>
          </a:xfrm>
          <a:prstGeom prst="parallelogram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UMP JSC</a:t>
            </a:r>
            <a:r>
              <a:rPr lang="ru-RU" alt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Picture 2">
            <a:extLst>
              <a:ext uri="{FF2B5EF4-FFF2-40B4-BE49-F238E27FC236}">
                <a16:creationId xmlns:a16="http://schemas.microsoft.com/office/drawing/2014/main" id="{F84E625D-3FB7-4656-AC68-E7F787F5D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09" y="178182"/>
            <a:ext cx="1204729" cy="81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7A93734-13A3-440E-8AC8-8C2A2C4CF0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22" y="1045937"/>
            <a:ext cx="8880590" cy="5637628"/>
          </a:xfrm>
          <a:prstGeom prst="rect">
            <a:avLst/>
          </a:prstGeom>
        </p:spPr>
      </p:pic>
      <p:sp>
        <p:nvSpPr>
          <p:cNvPr id="59" name="Овал 58">
            <a:extLst>
              <a:ext uri="{FF2B5EF4-FFF2-40B4-BE49-F238E27FC236}">
                <a16:creationId xmlns:a16="http://schemas.microsoft.com/office/drawing/2014/main" id="{93D45DF7-4E31-4907-A6EF-30A90D03333D}"/>
              </a:ext>
            </a:extLst>
          </p:cNvPr>
          <p:cNvSpPr/>
          <p:nvPr/>
        </p:nvSpPr>
        <p:spPr>
          <a:xfrm flipH="1" flipV="1">
            <a:off x="6009111" y="3429000"/>
            <a:ext cx="218754" cy="204386"/>
          </a:xfrm>
          <a:prstGeom prst="ellipse">
            <a:avLst/>
          </a:prstGeom>
          <a:solidFill>
            <a:srgbClr val="0033CC"/>
          </a:solidFill>
          <a:ln w="9525"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0" name="Стрелка: вправо с вырезом 59">
            <a:extLst>
              <a:ext uri="{FF2B5EF4-FFF2-40B4-BE49-F238E27FC236}">
                <a16:creationId xmlns:a16="http://schemas.microsoft.com/office/drawing/2014/main" id="{F5324A52-50F1-490D-B698-E5CE344C6A76}"/>
              </a:ext>
            </a:extLst>
          </p:cNvPr>
          <p:cNvSpPr/>
          <p:nvPr/>
        </p:nvSpPr>
        <p:spPr>
          <a:xfrm rot="13941376">
            <a:off x="5476107" y="3034577"/>
            <a:ext cx="713235" cy="229834"/>
          </a:xfrm>
          <a:prstGeom prst="notchedRightArrow">
            <a:avLst>
              <a:gd name="adj1" fmla="val 50000"/>
              <a:gd name="adj2" fmla="val 106729"/>
            </a:avLst>
          </a:prstGeom>
          <a:solidFill>
            <a:srgbClr val="0033CC"/>
          </a:solidFill>
          <a:ln>
            <a:solidFill>
              <a:schemeClr val="bg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1" name="Стрелка: вправо с вырезом 60">
            <a:extLst>
              <a:ext uri="{FF2B5EF4-FFF2-40B4-BE49-F238E27FC236}">
                <a16:creationId xmlns:a16="http://schemas.microsoft.com/office/drawing/2014/main" id="{99123ACF-DD51-4F90-B991-E6AA28515ACA}"/>
              </a:ext>
            </a:extLst>
          </p:cNvPr>
          <p:cNvSpPr/>
          <p:nvPr/>
        </p:nvSpPr>
        <p:spPr>
          <a:xfrm rot="2467113">
            <a:off x="6104510" y="3758223"/>
            <a:ext cx="682071" cy="206375"/>
          </a:xfrm>
          <a:prstGeom prst="notchedRightArrow">
            <a:avLst>
              <a:gd name="adj1" fmla="val 50000"/>
              <a:gd name="adj2" fmla="val 106729"/>
            </a:avLst>
          </a:prstGeom>
          <a:solidFill>
            <a:srgbClr val="0033CC"/>
          </a:solidFill>
          <a:ln>
            <a:solidFill>
              <a:schemeClr val="bg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2" name="Стрелка: вправо с вырезом 61">
            <a:extLst>
              <a:ext uri="{FF2B5EF4-FFF2-40B4-BE49-F238E27FC236}">
                <a16:creationId xmlns:a16="http://schemas.microsoft.com/office/drawing/2014/main" id="{D2B1B481-ED55-439E-8FB6-36069E7EC031}"/>
              </a:ext>
            </a:extLst>
          </p:cNvPr>
          <p:cNvSpPr/>
          <p:nvPr/>
        </p:nvSpPr>
        <p:spPr>
          <a:xfrm rot="646023">
            <a:off x="6206911" y="3606644"/>
            <a:ext cx="1396558" cy="240946"/>
          </a:xfrm>
          <a:prstGeom prst="notchedRightArrow">
            <a:avLst>
              <a:gd name="adj1" fmla="val 50000"/>
              <a:gd name="adj2" fmla="val 93348"/>
            </a:avLst>
          </a:prstGeom>
          <a:solidFill>
            <a:srgbClr val="0033CC"/>
          </a:solidFill>
          <a:ln>
            <a:solidFill>
              <a:schemeClr val="bg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3" name="Стрелка: вправо с вырезом 62">
            <a:extLst>
              <a:ext uri="{FF2B5EF4-FFF2-40B4-BE49-F238E27FC236}">
                <a16:creationId xmlns:a16="http://schemas.microsoft.com/office/drawing/2014/main" id="{9467E5FB-D9FB-4BCF-B630-1976B7EBF4FF}"/>
              </a:ext>
            </a:extLst>
          </p:cNvPr>
          <p:cNvSpPr/>
          <p:nvPr/>
        </p:nvSpPr>
        <p:spPr>
          <a:xfrm rot="5556191">
            <a:off x="5767494" y="3848095"/>
            <a:ext cx="664798" cy="259572"/>
          </a:xfrm>
          <a:prstGeom prst="notchedRightArrow">
            <a:avLst>
              <a:gd name="adj1" fmla="val 50000"/>
              <a:gd name="adj2" fmla="val 93348"/>
            </a:avLst>
          </a:prstGeom>
          <a:solidFill>
            <a:srgbClr val="0033CC"/>
          </a:solidFill>
          <a:ln>
            <a:solidFill>
              <a:schemeClr val="bg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4" name="Стрелка: вправо с вырезом 63">
            <a:extLst>
              <a:ext uri="{FF2B5EF4-FFF2-40B4-BE49-F238E27FC236}">
                <a16:creationId xmlns:a16="http://schemas.microsoft.com/office/drawing/2014/main" id="{ADC011CE-DAB4-4AFC-A5EC-D8ED5C946D0A}"/>
              </a:ext>
            </a:extLst>
          </p:cNvPr>
          <p:cNvSpPr/>
          <p:nvPr/>
        </p:nvSpPr>
        <p:spPr>
          <a:xfrm rot="10552634">
            <a:off x="1845847" y="3553291"/>
            <a:ext cx="4072294" cy="236658"/>
          </a:xfrm>
          <a:prstGeom prst="notchedRightArrow">
            <a:avLst>
              <a:gd name="adj1" fmla="val 50000"/>
              <a:gd name="adj2" fmla="val 93348"/>
            </a:avLst>
          </a:prstGeom>
          <a:solidFill>
            <a:srgbClr val="0033CC"/>
          </a:solidFill>
          <a:ln>
            <a:solidFill>
              <a:schemeClr val="bg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5" name="Стрелка: вправо с вырезом 64">
            <a:extLst>
              <a:ext uri="{FF2B5EF4-FFF2-40B4-BE49-F238E27FC236}">
                <a16:creationId xmlns:a16="http://schemas.microsoft.com/office/drawing/2014/main" id="{C3EE54F4-364E-4ECA-B0FE-97B20C138180}"/>
              </a:ext>
            </a:extLst>
          </p:cNvPr>
          <p:cNvSpPr/>
          <p:nvPr/>
        </p:nvSpPr>
        <p:spPr>
          <a:xfrm rot="10979036">
            <a:off x="1968904" y="3365305"/>
            <a:ext cx="3948843" cy="239695"/>
          </a:xfrm>
          <a:prstGeom prst="notchedRightArrow">
            <a:avLst>
              <a:gd name="adj1" fmla="val 50000"/>
              <a:gd name="adj2" fmla="val 93348"/>
            </a:avLst>
          </a:prstGeom>
          <a:solidFill>
            <a:srgbClr val="0033CC"/>
          </a:solidFill>
          <a:ln>
            <a:solidFill>
              <a:schemeClr val="bg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6" name="Стрелка: вправо с вырезом 65">
            <a:extLst>
              <a:ext uri="{FF2B5EF4-FFF2-40B4-BE49-F238E27FC236}">
                <a16:creationId xmlns:a16="http://schemas.microsoft.com/office/drawing/2014/main" id="{F5ED2EDA-883C-448C-A80D-4A1982157145}"/>
              </a:ext>
            </a:extLst>
          </p:cNvPr>
          <p:cNvSpPr/>
          <p:nvPr/>
        </p:nvSpPr>
        <p:spPr>
          <a:xfrm rot="11665760">
            <a:off x="4655773" y="3203207"/>
            <a:ext cx="1303935" cy="243559"/>
          </a:xfrm>
          <a:prstGeom prst="notchedRightArrow">
            <a:avLst>
              <a:gd name="adj1" fmla="val 50000"/>
              <a:gd name="adj2" fmla="val 93348"/>
            </a:avLst>
          </a:prstGeom>
          <a:solidFill>
            <a:srgbClr val="0033CC"/>
          </a:solidFill>
          <a:ln>
            <a:solidFill>
              <a:schemeClr val="bg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7" name="Стрелка: вправо с вырезом 66">
            <a:extLst>
              <a:ext uri="{FF2B5EF4-FFF2-40B4-BE49-F238E27FC236}">
                <a16:creationId xmlns:a16="http://schemas.microsoft.com/office/drawing/2014/main" id="{E7A93E32-0300-4A1B-8DEB-71636A11BAB9}"/>
              </a:ext>
            </a:extLst>
          </p:cNvPr>
          <p:cNvSpPr/>
          <p:nvPr/>
        </p:nvSpPr>
        <p:spPr>
          <a:xfrm rot="11193146">
            <a:off x="4602536" y="3283202"/>
            <a:ext cx="1335461" cy="228606"/>
          </a:xfrm>
          <a:prstGeom prst="notchedRightArrow">
            <a:avLst>
              <a:gd name="adj1" fmla="val 50000"/>
              <a:gd name="adj2" fmla="val 93348"/>
            </a:avLst>
          </a:prstGeom>
          <a:solidFill>
            <a:srgbClr val="0033CC"/>
          </a:solidFill>
          <a:ln>
            <a:solidFill>
              <a:schemeClr val="bg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8" name="Стрелка: вправо с вырезом 67">
            <a:extLst>
              <a:ext uri="{FF2B5EF4-FFF2-40B4-BE49-F238E27FC236}">
                <a16:creationId xmlns:a16="http://schemas.microsoft.com/office/drawing/2014/main" id="{C402FA11-6568-4925-BCC1-50DD75DEED5C}"/>
              </a:ext>
            </a:extLst>
          </p:cNvPr>
          <p:cNvSpPr/>
          <p:nvPr/>
        </p:nvSpPr>
        <p:spPr>
          <a:xfrm rot="10390445">
            <a:off x="4242997" y="3559446"/>
            <a:ext cx="1666042" cy="250157"/>
          </a:xfrm>
          <a:prstGeom prst="notchedRightArrow">
            <a:avLst>
              <a:gd name="adj1" fmla="val 50000"/>
              <a:gd name="adj2" fmla="val 93348"/>
            </a:avLst>
          </a:prstGeom>
          <a:solidFill>
            <a:srgbClr val="0033CC"/>
          </a:solidFill>
          <a:ln>
            <a:solidFill>
              <a:schemeClr val="bg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9" name="Стрелка: вправо с вырезом 68">
            <a:extLst>
              <a:ext uri="{FF2B5EF4-FFF2-40B4-BE49-F238E27FC236}">
                <a16:creationId xmlns:a16="http://schemas.microsoft.com/office/drawing/2014/main" id="{267EBEF7-0D03-4CA1-9837-A113C702A85F}"/>
              </a:ext>
            </a:extLst>
          </p:cNvPr>
          <p:cNvSpPr/>
          <p:nvPr/>
        </p:nvSpPr>
        <p:spPr>
          <a:xfrm rot="8920561">
            <a:off x="5110768" y="3711002"/>
            <a:ext cx="900324" cy="230311"/>
          </a:xfrm>
          <a:prstGeom prst="notchedRightArrow">
            <a:avLst>
              <a:gd name="adj1" fmla="val 50000"/>
              <a:gd name="adj2" fmla="val 93348"/>
            </a:avLst>
          </a:prstGeom>
          <a:solidFill>
            <a:srgbClr val="0033CC"/>
          </a:solidFill>
          <a:ln>
            <a:solidFill>
              <a:schemeClr val="bg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0" name="Стрелка: вправо с вырезом 69">
            <a:extLst>
              <a:ext uri="{FF2B5EF4-FFF2-40B4-BE49-F238E27FC236}">
                <a16:creationId xmlns:a16="http://schemas.microsoft.com/office/drawing/2014/main" id="{BF3697A1-B39B-480A-AB1E-B5A9DDCB906F}"/>
              </a:ext>
            </a:extLst>
          </p:cNvPr>
          <p:cNvSpPr/>
          <p:nvPr/>
        </p:nvSpPr>
        <p:spPr>
          <a:xfrm rot="11097126">
            <a:off x="4575833" y="3389421"/>
            <a:ext cx="1338682" cy="258904"/>
          </a:xfrm>
          <a:prstGeom prst="notchedRightArrow">
            <a:avLst>
              <a:gd name="adj1" fmla="val 50000"/>
              <a:gd name="adj2" fmla="val 93348"/>
            </a:avLst>
          </a:prstGeom>
          <a:solidFill>
            <a:srgbClr val="0033CC"/>
          </a:solidFill>
          <a:ln>
            <a:solidFill>
              <a:schemeClr val="bg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1" name="Стрелка: вправо с вырезом 70">
            <a:extLst>
              <a:ext uri="{FF2B5EF4-FFF2-40B4-BE49-F238E27FC236}">
                <a16:creationId xmlns:a16="http://schemas.microsoft.com/office/drawing/2014/main" id="{D273B816-F675-4473-9B61-452ACAC693FB}"/>
              </a:ext>
            </a:extLst>
          </p:cNvPr>
          <p:cNvSpPr/>
          <p:nvPr/>
        </p:nvSpPr>
        <p:spPr>
          <a:xfrm rot="10800000">
            <a:off x="4638419" y="3425279"/>
            <a:ext cx="1315527" cy="253637"/>
          </a:xfrm>
          <a:prstGeom prst="notchedRightArrow">
            <a:avLst>
              <a:gd name="adj1" fmla="val 50000"/>
              <a:gd name="adj2" fmla="val 93348"/>
            </a:avLst>
          </a:prstGeom>
          <a:solidFill>
            <a:srgbClr val="0033CC"/>
          </a:solidFill>
          <a:ln>
            <a:solidFill>
              <a:schemeClr val="bg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B931E18-21A8-4B33-91FE-D008E1B5ED87}"/>
              </a:ext>
            </a:extLst>
          </p:cNvPr>
          <p:cNvSpPr txBox="1"/>
          <p:nvPr/>
        </p:nvSpPr>
        <p:spPr>
          <a:xfrm>
            <a:off x="5939928" y="3065831"/>
            <a:ext cx="1700211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UMP JSC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Стрелка: вправо с вырезом 32">
            <a:extLst>
              <a:ext uri="{FF2B5EF4-FFF2-40B4-BE49-F238E27FC236}">
                <a16:creationId xmlns:a16="http://schemas.microsoft.com/office/drawing/2014/main" id="{B555ED84-EDFF-4217-9DBF-410623CB7FAD}"/>
              </a:ext>
            </a:extLst>
          </p:cNvPr>
          <p:cNvSpPr/>
          <p:nvPr/>
        </p:nvSpPr>
        <p:spPr>
          <a:xfrm rot="1174456">
            <a:off x="6196342" y="3657491"/>
            <a:ext cx="1047448" cy="228661"/>
          </a:xfrm>
          <a:prstGeom prst="notchedRightArrow">
            <a:avLst>
              <a:gd name="adj1" fmla="val 50000"/>
              <a:gd name="adj2" fmla="val 93348"/>
            </a:avLst>
          </a:prstGeom>
          <a:solidFill>
            <a:srgbClr val="0033CC"/>
          </a:solidFill>
          <a:ln>
            <a:solidFill>
              <a:schemeClr val="bg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4" name="Стрелка: вправо с вырезом 73">
            <a:extLst>
              <a:ext uri="{FF2B5EF4-FFF2-40B4-BE49-F238E27FC236}">
                <a16:creationId xmlns:a16="http://schemas.microsoft.com/office/drawing/2014/main" id="{248098C2-0747-4976-9161-8F3DD6F86EAE}"/>
              </a:ext>
            </a:extLst>
          </p:cNvPr>
          <p:cNvSpPr/>
          <p:nvPr/>
        </p:nvSpPr>
        <p:spPr>
          <a:xfrm rot="10070377">
            <a:off x="4681476" y="3576445"/>
            <a:ext cx="1253147" cy="230311"/>
          </a:xfrm>
          <a:prstGeom prst="notchedRightArrow">
            <a:avLst>
              <a:gd name="adj1" fmla="val 50000"/>
              <a:gd name="adj2" fmla="val 93348"/>
            </a:avLst>
          </a:prstGeom>
          <a:solidFill>
            <a:srgbClr val="0033CC"/>
          </a:solidFill>
          <a:ln>
            <a:solidFill>
              <a:schemeClr val="bg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4106" name="Text Box 39">
            <a:extLst>
              <a:ext uri="{FF2B5EF4-FFF2-40B4-BE49-F238E27FC236}">
                <a16:creationId xmlns:a16="http://schemas.microsoft.com/office/drawing/2014/main" id="{FFF68DFE-5F65-4649-853E-FFF676159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6024" y="1437592"/>
            <a:ext cx="1979768" cy="4778680"/>
          </a:xfrm>
          <a:prstGeom prst="rect">
            <a:avLst/>
          </a:prstGeom>
          <a:solidFill>
            <a:schemeClr val="accent1">
              <a:lumMod val="40000"/>
              <a:lumOff val="60000"/>
              <a:alpha val="65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  <a:spcBef>
                <a:spcPts val="0"/>
              </a:spcBef>
              <a:defRPr/>
            </a:pPr>
            <a:r>
              <a:rPr lang="en-US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Deliveries to</a:t>
            </a:r>
            <a:r>
              <a:rPr lang="ru-RU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:</a:t>
            </a:r>
          </a:p>
          <a:p>
            <a:pPr marL="285750" indent="-285750">
              <a:lnSpc>
                <a:spcPct val="75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en-US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Russia</a:t>
            </a:r>
            <a:r>
              <a:rPr lang="ru-RU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75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en-US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Japan</a:t>
            </a:r>
            <a:r>
              <a:rPr lang="ru-RU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75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en-US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USA</a:t>
            </a:r>
            <a:r>
              <a:rPr lang="ru-RU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75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en-US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Canada</a:t>
            </a:r>
            <a:r>
              <a:rPr lang="ru-RU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75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en-US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China</a:t>
            </a:r>
            <a:r>
              <a:rPr lang="ru-RU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75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en-US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Germany</a:t>
            </a:r>
            <a:endParaRPr lang="ru-RU" altLang="ru-RU" sz="14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285750" indent="-285750">
              <a:lnSpc>
                <a:spcPct val="75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en-US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Romania</a:t>
            </a:r>
            <a:r>
              <a:rPr lang="ru-RU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75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en-US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Korea</a:t>
            </a:r>
            <a:r>
              <a:rPr lang="ru-RU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75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en-US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Turkey</a:t>
            </a:r>
            <a:r>
              <a:rPr lang="ru-RU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75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en-US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Great Britain</a:t>
            </a:r>
            <a:r>
              <a:rPr lang="ru-RU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75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en-US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Brazil</a:t>
            </a:r>
            <a:r>
              <a:rPr lang="ru-RU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75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en-US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Austria</a:t>
            </a:r>
            <a:r>
              <a:rPr lang="ru-RU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75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en-US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Belgium</a:t>
            </a:r>
            <a:r>
              <a:rPr lang="ru-RU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75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en-US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Czechia</a:t>
            </a:r>
            <a:r>
              <a:rPr lang="ru-RU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75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en-US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France</a:t>
            </a:r>
            <a:r>
              <a:rPr lang="ru-RU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75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en-US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Belarus</a:t>
            </a:r>
            <a:r>
              <a:rPr lang="ru-RU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75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en-US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Greece</a:t>
            </a:r>
            <a:r>
              <a:rPr lang="ru-RU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75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en-US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Hungary</a:t>
            </a:r>
            <a:r>
              <a:rPr lang="ru-RU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75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en-US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Italy</a:t>
            </a:r>
            <a:r>
              <a:rPr lang="ru-RU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75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en-US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Holland</a:t>
            </a:r>
            <a:r>
              <a:rPr lang="ru-RU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75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en-US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Norway</a:t>
            </a:r>
            <a:endParaRPr lang="ru-RU" altLang="ru-RU" sz="14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285750" indent="-285750">
              <a:lnSpc>
                <a:spcPct val="75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en-US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Poland</a:t>
            </a:r>
            <a:endParaRPr lang="ru-RU" altLang="ru-RU" sz="14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285750" indent="-285750">
              <a:lnSpc>
                <a:spcPct val="75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en-US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Sweden</a:t>
            </a:r>
            <a:r>
              <a:rPr lang="ru-RU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75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en-US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Argentina</a:t>
            </a:r>
            <a:r>
              <a:rPr lang="ru-RU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75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en-US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Australia</a:t>
            </a:r>
            <a:r>
              <a:rPr lang="ru-RU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75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en-US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India</a:t>
            </a:r>
            <a:r>
              <a:rPr lang="ru-RU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75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en-US" altLang="ru-RU" sz="1400" b="1" dirty="0">
                <a:solidFill>
                  <a:srgbClr val="002060"/>
                </a:solidFill>
                <a:cs typeface="Arial" panose="020B0604020202020204" pitchFamily="34" charset="0"/>
              </a:rPr>
              <a:t>Switzerland</a:t>
            </a:r>
            <a:endParaRPr lang="ru-RU" altLang="ru-RU" sz="1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51" name="AutoShape 17">
            <a:extLst>
              <a:ext uri="{FF2B5EF4-FFF2-40B4-BE49-F238E27FC236}">
                <a16:creationId xmlns:a16="http://schemas.microsoft.com/office/drawing/2014/main" id="{4FEF69CD-5779-48E1-92B7-974524687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4037" y="251127"/>
            <a:ext cx="4076163" cy="1318181"/>
          </a:xfrm>
          <a:prstGeom prst="parallelogram">
            <a:avLst>
              <a:gd name="adj" fmla="val 28625"/>
            </a:avLst>
          </a:prstGeom>
          <a:solidFill>
            <a:srgbClr val="0020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sz="2000" b="1" dirty="0">
              <a:solidFill>
                <a:schemeClr val="accent4">
                  <a:lumMod val="20000"/>
                  <a:lumOff val="80000"/>
                </a:schemeClr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en-US" altLang="ru-RU" sz="2000" b="1" dirty="0">
                <a:solidFill>
                  <a:schemeClr val="bg1"/>
                </a:solidFill>
                <a:cs typeface="Arial" panose="020B0604020202020204" pitchFamily="34" charset="0"/>
              </a:rPr>
              <a:t>STRATEGIC OUTLOOK</a:t>
            </a:r>
          </a:p>
          <a:p>
            <a:pPr eaLnBrk="1" hangingPunct="1"/>
            <a:r>
              <a:rPr lang="en-US" altLang="ru-RU" sz="2000" b="1" dirty="0">
                <a:solidFill>
                  <a:schemeClr val="bg1"/>
                </a:solidFill>
                <a:cs typeface="Arial" panose="020B0604020202020204" pitchFamily="34" charset="0"/>
              </a:rPr>
              <a:t>OF THE UMP’ S </a:t>
            </a:r>
          </a:p>
          <a:p>
            <a:pPr eaLnBrk="1" hangingPunct="1"/>
            <a:r>
              <a:rPr lang="en-US" altLang="ru-RU" sz="2000" b="1" dirty="0">
                <a:solidFill>
                  <a:schemeClr val="bg1"/>
                </a:solidFill>
                <a:cs typeface="Arial" panose="020B0604020202020204" pitchFamily="34" charset="0"/>
              </a:rPr>
              <a:t>PRODUCTS IN THE </a:t>
            </a:r>
          </a:p>
          <a:p>
            <a:pPr eaLnBrk="1" hangingPunct="1"/>
            <a:r>
              <a:rPr lang="en-US" altLang="ru-RU" sz="2000" b="1" dirty="0">
                <a:solidFill>
                  <a:schemeClr val="bg1"/>
                </a:solidFill>
                <a:cs typeface="Arial" panose="020B0604020202020204" pitchFamily="34" charset="0"/>
              </a:rPr>
              <a:t>WORLD MARKETS</a:t>
            </a:r>
          </a:p>
          <a:p>
            <a:pPr eaLnBrk="1" hangingPunct="1"/>
            <a:endParaRPr lang="ru-RU" altLang="ru-RU" dirty="0"/>
          </a:p>
        </p:txBody>
      </p:sp>
      <p:sp>
        <p:nvSpPr>
          <p:cNvPr id="76" name="Стрелка: вправо с вырезом 75">
            <a:extLst>
              <a:ext uri="{FF2B5EF4-FFF2-40B4-BE49-F238E27FC236}">
                <a16:creationId xmlns:a16="http://schemas.microsoft.com/office/drawing/2014/main" id="{EA5C8DBD-71FD-405A-B934-E009063F2140}"/>
              </a:ext>
            </a:extLst>
          </p:cNvPr>
          <p:cNvSpPr/>
          <p:nvPr/>
        </p:nvSpPr>
        <p:spPr>
          <a:xfrm rot="10800000">
            <a:off x="4857415" y="3424836"/>
            <a:ext cx="1060585" cy="230311"/>
          </a:xfrm>
          <a:prstGeom prst="notchedRightArrow">
            <a:avLst>
              <a:gd name="adj1" fmla="val 50000"/>
              <a:gd name="adj2" fmla="val 93348"/>
            </a:avLst>
          </a:prstGeom>
          <a:solidFill>
            <a:srgbClr val="0033CC"/>
          </a:solidFill>
          <a:ln>
            <a:solidFill>
              <a:schemeClr val="bg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7" name="Стрелка: вправо с вырезом 76">
            <a:extLst>
              <a:ext uri="{FF2B5EF4-FFF2-40B4-BE49-F238E27FC236}">
                <a16:creationId xmlns:a16="http://schemas.microsoft.com/office/drawing/2014/main" id="{C7E99549-E4A8-409A-904F-EFFC75C8B500}"/>
              </a:ext>
            </a:extLst>
          </p:cNvPr>
          <p:cNvSpPr/>
          <p:nvPr/>
        </p:nvSpPr>
        <p:spPr>
          <a:xfrm rot="12170855">
            <a:off x="4899005" y="3173395"/>
            <a:ext cx="1079242" cy="196552"/>
          </a:xfrm>
          <a:prstGeom prst="notchedRightArrow">
            <a:avLst>
              <a:gd name="adj1" fmla="val 50000"/>
              <a:gd name="adj2" fmla="val 106729"/>
            </a:avLst>
          </a:prstGeom>
          <a:solidFill>
            <a:srgbClr val="0033CC"/>
          </a:solidFill>
          <a:ln>
            <a:solidFill>
              <a:schemeClr val="bg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8" name="Стрелка: вправо с вырезом 77">
            <a:extLst>
              <a:ext uri="{FF2B5EF4-FFF2-40B4-BE49-F238E27FC236}">
                <a16:creationId xmlns:a16="http://schemas.microsoft.com/office/drawing/2014/main" id="{26DD1214-45DF-4732-8D6E-E5521331ADBA}"/>
              </a:ext>
            </a:extLst>
          </p:cNvPr>
          <p:cNvSpPr/>
          <p:nvPr/>
        </p:nvSpPr>
        <p:spPr>
          <a:xfrm rot="9695299">
            <a:off x="5069768" y="3597029"/>
            <a:ext cx="900324" cy="230311"/>
          </a:xfrm>
          <a:prstGeom prst="notchedRightArrow">
            <a:avLst>
              <a:gd name="adj1" fmla="val 50000"/>
              <a:gd name="adj2" fmla="val 93348"/>
            </a:avLst>
          </a:prstGeom>
          <a:solidFill>
            <a:srgbClr val="0033CC"/>
          </a:solidFill>
          <a:ln>
            <a:solidFill>
              <a:schemeClr val="bg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9" name="Стрелка: вправо с вырезом 78">
            <a:extLst>
              <a:ext uri="{FF2B5EF4-FFF2-40B4-BE49-F238E27FC236}">
                <a16:creationId xmlns:a16="http://schemas.microsoft.com/office/drawing/2014/main" id="{3CF47939-1C7C-4097-8AB0-BDF87BC33DC0}"/>
              </a:ext>
            </a:extLst>
          </p:cNvPr>
          <p:cNvSpPr/>
          <p:nvPr/>
        </p:nvSpPr>
        <p:spPr>
          <a:xfrm rot="11041098">
            <a:off x="4297392" y="3356966"/>
            <a:ext cx="1623902" cy="196552"/>
          </a:xfrm>
          <a:prstGeom prst="notchedRightArrow">
            <a:avLst>
              <a:gd name="adj1" fmla="val 50000"/>
              <a:gd name="adj2" fmla="val 106729"/>
            </a:avLst>
          </a:prstGeom>
          <a:solidFill>
            <a:srgbClr val="0033CC"/>
          </a:solidFill>
          <a:ln>
            <a:solidFill>
              <a:schemeClr val="bg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80" name="Стрелка: вправо с вырезом 79">
            <a:extLst>
              <a:ext uri="{FF2B5EF4-FFF2-40B4-BE49-F238E27FC236}">
                <a16:creationId xmlns:a16="http://schemas.microsoft.com/office/drawing/2014/main" id="{19057E7C-43E0-40FB-87C7-19C55C24F342}"/>
              </a:ext>
            </a:extLst>
          </p:cNvPr>
          <p:cNvSpPr/>
          <p:nvPr/>
        </p:nvSpPr>
        <p:spPr>
          <a:xfrm rot="9300855">
            <a:off x="2891371" y="4157526"/>
            <a:ext cx="3195845" cy="244365"/>
          </a:xfrm>
          <a:prstGeom prst="notchedRightArrow">
            <a:avLst>
              <a:gd name="adj1" fmla="val 50000"/>
              <a:gd name="adj2" fmla="val 93348"/>
            </a:avLst>
          </a:prstGeom>
          <a:solidFill>
            <a:srgbClr val="0033CC"/>
          </a:solidFill>
          <a:ln>
            <a:solidFill>
              <a:schemeClr val="bg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81" name="Стрелка: вправо с вырезом 80">
            <a:extLst>
              <a:ext uri="{FF2B5EF4-FFF2-40B4-BE49-F238E27FC236}">
                <a16:creationId xmlns:a16="http://schemas.microsoft.com/office/drawing/2014/main" id="{F72D07CD-818A-4A6F-861B-E4444640D7EB}"/>
              </a:ext>
            </a:extLst>
          </p:cNvPr>
          <p:cNvSpPr/>
          <p:nvPr/>
        </p:nvSpPr>
        <p:spPr>
          <a:xfrm rot="9760570">
            <a:off x="4851435" y="3611088"/>
            <a:ext cx="1104559" cy="230311"/>
          </a:xfrm>
          <a:prstGeom prst="notchedRightArrow">
            <a:avLst>
              <a:gd name="adj1" fmla="val 50000"/>
              <a:gd name="adj2" fmla="val 93348"/>
            </a:avLst>
          </a:prstGeom>
          <a:solidFill>
            <a:srgbClr val="0033CC"/>
          </a:solidFill>
          <a:ln>
            <a:solidFill>
              <a:schemeClr val="bg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82" name="Стрелка: вправо с вырезом 81">
            <a:extLst>
              <a:ext uri="{FF2B5EF4-FFF2-40B4-BE49-F238E27FC236}">
                <a16:creationId xmlns:a16="http://schemas.microsoft.com/office/drawing/2014/main" id="{F7B0F018-7E5C-4710-9239-57764E90A0F0}"/>
              </a:ext>
            </a:extLst>
          </p:cNvPr>
          <p:cNvSpPr/>
          <p:nvPr/>
        </p:nvSpPr>
        <p:spPr>
          <a:xfrm rot="12059307">
            <a:off x="4572730" y="3140268"/>
            <a:ext cx="1435145" cy="196488"/>
          </a:xfrm>
          <a:prstGeom prst="notchedRightArrow">
            <a:avLst>
              <a:gd name="adj1" fmla="val 50000"/>
              <a:gd name="adj2" fmla="val 106729"/>
            </a:avLst>
          </a:prstGeom>
          <a:solidFill>
            <a:srgbClr val="0033CC"/>
          </a:solidFill>
          <a:ln>
            <a:solidFill>
              <a:schemeClr val="bg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83" name="Стрелка: вправо с вырезом 82">
            <a:extLst>
              <a:ext uri="{FF2B5EF4-FFF2-40B4-BE49-F238E27FC236}">
                <a16:creationId xmlns:a16="http://schemas.microsoft.com/office/drawing/2014/main" id="{AF95F824-D2DD-4D29-BC4C-F01409FE3B9A}"/>
              </a:ext>
            </a:extLst>
          </p:cNvPr>
          <p:cNvSpPr/>
          <p:nvPr/>
        </p:nvSpPr>
        <p:spPr>
          <a:xfrm rot="8825329">
            <a:off x="2530473" y="4502982"/>
            <a:ext cx="3742013" cy="258189"/>
          </a:xfrm>
          <a:prstGeom prst="notchedRightArrow">
            <a:avLst>
              <a:gd name="adj1" fmla="val 50000"/>
              <a:gd name="adj2" fmla="val 93348"/>
            </a:avLst>
          </a:prstGeom>
          <a:solidFill>
            <a:srgbClr val="0033CC"/>
          </a:solidFill>
          <a:ln>
            <a:solidFill>
              <a:schemeClr val="bg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84" name="Стрелка: вправо с вырезом 83">
            <a:extLst>
              <a:ext uri="{FF2B5EF4-FFF2-40B4-BE49-F238E27FC236}">
                <a16:creationId xmlns:a16="http://schemas.microsoft.com/office/drawing/2014/main" id="{01F0D670-96F2-418C-9A32-F8C5E677BDA6}"/>
              </a:ext>
            </a:extLst>
          </p:cNvPr>
          <p:cNvSpPr/>
          <p:nvPr/>
        </p:nvSpPr>
        <p:spPr>
          <a:xfrm rot="3374790">
            <a:off x="5695968" y="4441885"/>
            <a:ext cx="2066919" cy="213645"/>
          </a:xfrm>
          <a:prstGeom prst="notchedRightArrow">
            <a:avLst>
              <a:gd name="adj1" fmla="val 50000"/>
              <a:gd name="adj2" fmla="val 106729"/>
            </a:avLst>
          </a:prstGeom>
          <a:solidFill>
            <a:srgbClr val="0033CC"/>
          </a:solidFill>
          <a:ln>
            <a:solidFill>
              <a:schemeClr val="bg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CB0C0899-E75C-45EC-BEA9-682C5CEA56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367" y="193136"/>
            <a:ext cx="785425" cy="11141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50"/>
                            </p:stCondLst>
                            <p:childTnLst>
                              <p:par>
                                <p:cTn id="16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75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5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75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25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75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25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75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25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75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25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75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25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750"/>
                            </p:stCondLst>
                            <p:childTnLst>
                              <p:par>
                                <p:cTn id="8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125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1750"/>
                            </p:stCondLst>
                            <p:childTnLst>
                              <p:par>
                                <p:cTn id="9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2250"/>
                            </p:stCondLst>
                            <p:childTnLst>
                              <p:par>
                                <p:cTn id="9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750"/>
                            </p:stCondLst>
                            <p:childTnLst>
                              <p:par>
                                <p:cTn id="9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3250"/>
                            </p:stCondLst>
                            <p:childTnLst>
                              <p:par>
                                <p:cTn id="10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3750"/>
                            </p:stCondLst>
                            <p:childTnLst>
                              <p:par>
                                <p:cTn id="10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4250"/>
                            </p:stCondLst>
                            <p:childTnLst>
                              <p:par>
                                <p:cTn id="1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9" grpId="1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1"/>
      <p:bldP spid="73" grpId="0" animBg="1"/>
      <p:bldP spid="74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322900D-0F2A-4876-AD13-87CE030CB073}"/>
              </a:ext>
            </a:extLst>
          </p:cNvPr>
          <p:cNvSpPr txBox="1">
            <a:spLocks/>
          </p:cNvSpPr>
          <p:nvPr/>
        </p:nvSpPr>
        <p:spPr>
          <a:xfrm>
            <a:off x="1253448" y="2933700"/>
            <a:ext cx="7984216" cy="663575"/>
          </a:xfrm>
          <a:prstGeom prst="rect">
            <a:avLst/>
          </a:prstGeom>
        </p:spPr>
        <p:txBody>
          <a:bodyPr anchor="ctr"/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6600" dirty="0">
                <a:solidFill>
                  <a:srgbClr val="000099"/>
                </a:solidFill>
                <a:latin typeface="Arial Narrow" pitchFamily="34" charset="0"/>
              </a:rPr>
              <a:t>Thank you for your  attention!</a:t>
            </a:r>
            <a:endParaRPr lang="ru-RU" sz="6600" dirty="0">
              <a:solidFill>
                <a:srgbClr val="000099"/>
              </a:solidFill>
              <a:latin typeface="Arial Narrow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C4FE0B-B191-46FA-A6F7-7AD6FE7FD8FC}"/>
              </a:ext>
            </a:extLst>
          </p:cNvPr>
          <p:cNvSpPr txBox="1"/>
          <p:nvPr/>
        </p:nvSpPr>
        <p:spPr>
          <a:xfrm>
            <a:off x="5610361" y="578362"/>
            <a:ext cx="817562" cy="4127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165" b="1" dirty="0">
                <a:solidFill>
                  <a:prstClr val="white"/>
                </a:solidFill>
                <a:latin typeface="Myriad Pro Cond" panose="020B0506030403020204" pitchFamily="34" charset="0"/>
              </a:rPr>
              <a:t>ЗА22.2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F562B501-6D21-457B-8FE2-F3AB0341B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1638" y="295275"/>
            <a:ext cx="28146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АО «УМЗ»</a:t>
            </a:r>
          </a:p>
        </p:txBody>
      </p:sp>
      <p:sp>
        <p:nvSpPr>
          <p:cNvPr id="6" name="Параллелограмм 5">
            <a:extLst>
              <a:ext uri="{FF2B5EF4-FFF2-40B4-BE49-F238E27FC236}">
                <a16:creationId xmlns:a16="http://schemas.microsoft.com/office/drawing/2014/main" id="{ED10EC4C-73F6-4772-854A-912F98A8BB51}"/>
              </a:ext>
            </a:extLst>
          </p:cNvPr>
          <p:cNvSpPr/>
          <p:nvPr/>
        </p:nvSpPr>
        <p:spPr>
          <a:xfrm>
            <a:off x="2416348" y="478631"/>
            <a:ext cx="5481708" cy="486332"/>
          </a:xfrm>
          <a:prstGeom prst="parallelogram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UMP JSC</a:t>
            </a:r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EA729DF-4BF9-4028-932C-51CFB0B5F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09" y="178182"/>
            <a:ext cx="1204729" cy="81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B8BE753-CF42-4484-A8BC-1971878088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367" y="193136"/>
            <a:ext cx="785425" cy="111410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7E45BF5A-1F89-4AF4-B4FD-A2360A7025FA}"/>
              </a:ext>
            </a:extLst>
          </p:cNvPr>
          <p:cNvGrpSpPr/>
          <p:nvPr/>
        </p:nvGrpSpPr>
        <p:grpSpPr>
          <a:xfrm>
            <a:off x="106783" y="93874"/>
            <a:ext cx="9636483" cy="6459084"/>
            <a:chOff x="106783" y="93874"/>
            <a:chExt cx="9636483" cy="6459084"/>
          </a:xfrm>
        </p:grpSpPr>
        <p:sp>
          <p:nvSpPr>
            <p:cNvPr id="5122" name="AutoShape 17">
              <a:extLst>
                <a:ext uri="{FF2B5EF4-FFF2-40B4-BE49-F238E27FC236}">
                  <a16:creationId xmlns:a16="http://schemas.microsoft.com/office/drawing/2014/main" id="{318D4396-B0E2-4BF8-BE0C-43F682B72F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1511" y="166819"/>
              <a:ext cx="4076163" cy="1056115"/>
            </a:xfrm>
            <a:prstGeom prst="parallelogram">
              <a:avLst>
                <a:gd name="adj" fmla="val 28625"/>
              </a:avLst>
            </a:prstGeom>
            <a:solidFill>
              <a:srgbClr val="002060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dirty="0"/>
            </a:p>
          </p:txBody>
        </p:sp>
        <p:sp>
          <p:nvSpPr>
            <p:cNvPr id="5124" name="TextBox 5">
              <a:extLst>
                <a:ext uri="{FF2B5EF4-FFF2-40B4-BE49-F238E27FC236}">
                  <a16:creationId xmlns:a16="http://schemas.microsoft.com/office/drawing/2014/main" id="{83F030EB-7832-4776-BEED-E480C1B316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588" y="1499753"/>
              <a:ext cx="3719513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1600" b="1" dirty="0">
                  <a:solidFill>
                    <a:schemeClr val="bg1"/>
                  </a:solidFill>
                  <a:latin typeface="+mj-lt"/>
                </a:rPr>
                <a:t>Миссия, Видение, Стратегические </a:t>
              </a:r>
            </a:p>
            <a:p>
              <a:pPr eaLnBrk="1" hangingPunct="1"/>
              <a:r>
                <a:rPr lang="ru-RU" altLang="ru-RU" sz="1600" b="1" dirty="0">
                  <a:solidFill>
                    <a:schemeClr val="bg1"/>
                  </a:solidFill>
                  <a:latin typeface="+mj-lt"/>
                </a:rPr>
                <a:t>цели</a:t>
              </a:r>
            </a:p>
          </p:txBody>
        </p:sp>
        <p:sp>
          <p:nvSpPr>
            <p:cNvPr id="42" name="Параллелограмм 41">
              <a:extLst>
                <a:ext uri="{FF2B5EF4-FFF2-40B4-BE49-F238E27FC236}">
                  <a16:creationId xmlns:a16="http://schemas.microsoft.com/office/drawing/2014/main" id="{C05438C6-2713-4853-B3E0-114F9BCD6DDB}"/>
                </a:ext>
              </a:extLst>
            </p:cNvPr>
            <p:cNvSpPr/>
            <p:nvPr/>
          </p:nvSpPr>
          <p:spPr>
            <a:xfrm>
              <a:off x="5476320" y="166819"/>
              <a:ext cx="3383608" cy="486332"/>
            </a:xfrm>
            <a:prstGeom prst="parallelogram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ru-RU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UMP JSC</a:t>
              </a:r>
              <a:endPara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5320" name="Text Box 40">
              <a:extLst>
                <a:ext uri="{FF2B5EF4-FFF2-40B4-BE49-F238E27FC236}">
                  <a16:creationId xmlns:a16="http://schemas.microsoft.com/office/drawing/2014/main" id="{6AD89066-D582-4017-88B1-76BE04E34C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368" y="4506244"/>
              <a:ext cx="9339264" cy="2046714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67000"/>
              </a:schemeClr>
            </a:solidFill>
            <a:ln w="12700" cap="sq">
              <a:solidFill>
                <a:schemeClr val="accent1">
                  <a:lumMod val="40000"/>
                  <a:lumOff val="60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631825" indent="-631825" algn="just" defTabSz="538163" eaLnBrk="1" hangingPunct="1">
                <a:spcAft>
                  <a:spcPts val="600"/>
                </a:spcAft>
              </a:pPr>
              <a:r>
                <a:rPr lang="en-US" altLang="ru-RU" sz="1600" b="1" dirty="0">
                  <a:solidFill>
                    <a:srgbClr val="000099"/>
                  </a:solidFill>
                  <a:cs typeface="Arial" panose="020B0604020202020204" pitchFamily="34" charset="0"/>
                </a:rPr>
                <a:t>ST</a:t>
              </a:r>
              <a:r>
                <a:rPr lang="ru-RU" altLang="ru-RU" sz="1600" b="1" dirty="0">
                  <a:solidFill>
                    <a:srgbClr val="000099"/>
                  </a:solidFill>
                  <a:cs typeface="Arial" panose="020B0604020202020204" pitchFamily="34" charset="0"/>
                </a:rPr>
                <a:t> 1: 	</a:t>
              </a:r>
              <a:r>
                <a:rPr lang="en-US" altLang="ru-RU" sz="1600" b="1" dirty="0">
                  <a:solidFill>
                    <a:srgbClr val="000099"/>
                  </a:solidFill>
                  <a:cs typeface="Arial" panose="020B0604020202020204" pitchFamily="34" charset="0"/>
                </a:rPr>
                <a:t>Enter into new markets of NPP fuel  with higher value added products</a:t>
              </a:r>
            </a:p>
            <a:p>
              <a:pPr marL="631825" indent="-631825" algn="just" defTabSz="538163" eaLnBrk="1" hangingPunct="1">
                <a:spcAft>
                  <a:spcPts val="600"/>
                </a:spcAft>
              </a:pPr>
              <a:r>
                <a:rPr lang="en-US" altLang="ru-RU" sz="1600" b="1" dirty="0">
                  <a:solidFill>
                    <a:srgbClr val="000099"/>
                  </a:solidFill>
                  <a:cs typeface="Arial" panose="020B0604020202020204" pitchFamily="34" charset="0"/>
                </a:rPr>
                <a:t>ST 2: Increase the UMP JSC share in the fuel components world market</a:t>
              </a:r>
            </a:p>
            <a:p>
              <a:pPr marL="631825" indent="-631825" algn="just" defTabSz="538163" eaLnBrk="1" hangingPunct="1">
                <a:spcAft>
                  <a:spcPts val="600"/>
                </a:spcAft>
              </a:pPr>
              <a:r>
                <a:rPr lang="en-US" altLang="ru-RU" sz="1600" b="1" dirty="0">
                  <a:solidFill>
                    <a:srgbClr val="000099"/>
                  </a:solidFill>
                  <a:cs typeface="Arial" panose="020B0604020202020204" pitchFamily="34" charset="0"/>
                </a:rPr>
                <a:t>ST</a:t>
              </a:r>
              <a:r>
                <a:rPr lang="ru-RU" altLang="ru-RU" sz="1600" b="1" dirty="0">
                  <a:solidFill>
                    <a:srgbClr val="000099"/>
                  </a:solidFill>
                  <a:cs typeface="Arial" panose="020B0604020202020204" pitchFamily="34" charset="0"/>
                </a:rPr>
                <a:t> 3:	</a:t>
              </a:r>
              <a:r>
                <a:rPr lang="en-US" altLang="ru-RU" sz="1600" b="1" dirty="0">
                  <a:solidFill>
                    <a:srgbClr val="000099"/>
                  </a:solidFill>
                  <a:cs typeface="Arial" panose="020B0604020202020204" pitchFamily="34" charset="0"/>
                </a:rPr>
                <a:t>Expand marketing and increase sales volumes of higher value added Beryllium products</a:t>
              </a:r>
              <a:endParaRPr lang="ru-RU" sz="1600" dirty="0">
                <a:solidFill>
                  <a:srgbClr val="000099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631825" indent="-631825" algn="just" defTabSz="538163" eaLnBrk="1" hangingPunct="1">
                <a:spcAft>
                  <a:spcPts val="600"/>
                </a:spcAft>
              </a:pPr>
              <a:r>
                <a:rPr lang="en-US" altLang="ru-RU" sz="1600" b="1" dirty="0">
                  <a:solidFill>
                    <a:srgbClr val="000099"/>
                  </a:solidFill>
                  <a:cs typeface="Arial" panose="020B0604020202020204" pitchFamily="34" charset="0"/>
                </a:rPr>
                <a:t>ST</a:t>
              </a:r>
              <a:r>
                <a:rPr lang="ru-RU" altLang="ru-RU" sz="1600" b="1" dirty="0">
                  <a:solidFill>
                    <a:srgbClr val="000099"/>
                  </a:solidFill>
                  <a:cs typeface="Arial" panose="020B0604020202020204" pitchFamily="34" charset="0"/>
                </a:rPr>
                <a:t> 4:	</a:t>
              </a:r>
              <a:r>
                <a:rPr lang="en-US" altLang="ru-RU" sz="1600" b="1" dirty="0">
                  <a:solidFill>
                    <a:srgbClr val="000099"/>
                  </a:solidFill>
                  <a:cs typeface="Arial" panose="020B0604020202020204" pitchFamily="34" charset="0"/>
                </a:rPr>
                <a:t>Keep a share of UMP JSC in the world markets of Tantalum</a:t>
              </a:r>
              <a:r>
                <a:rPr lang="ru-RU" sz="1600" b="1" dirty="0">
                  <a:solidFill>
                    <a:srgbClr val="000099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1600" b="1" dirty="0">
                  <a:solidFill>
                    <a:srgbClr val="000099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Niobium and Fluorine bearing products and increase a share in separate market segments</a:t>
              </a:r>
              <a:r>
                <a:rPr lang="ru-RU" sz="1600" b="1" dirty="0">
                  <a:solidFill>
                    <a:srgbClr val="000099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 (</a:t>
              </a:r>
              <a:r>
                <a:rPr lang="en-US" sz="1600" b="1" dirty="0">
                  <a:solidFill>
                    <a:srgbClr val="000099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sputtering targets</a:t>
              </a:r>
              <a:r>
                <a:rPr lang="ru-RU" sz="1600" b="1" dirty="0">
                  <a:solidFill>
                    <a:srgbClr val="000099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,</a:t>
              </a:r>
              <a:r>
                <a:rPr lang="en-US" sz="1600" b="1" dirty="0">
                  <a:solidFill>
                    <a:srgbClr val="000099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 super alloys</a:t>
              </a:r>
              <a:r>
                <a:rPr lang="ru-RU" sz="1600" b="1" dirty="0">
                  <a:solidFill>
                    <a:srgbClr val="000099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1600" b="1" dirty="0">
                  <a:solidFill>
                    <a:srgbClr val="000099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capacitors)</a:t>
              </a:r>
              <a:endParaRPr lang="ru-RU" sz="1600" dirty="0">
                <a:solidFill>
                  <a:srgbClr val="000099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" name="Параллелограмм 41">
              <a:extLst>
                <a:ext uri="{FF2B5EF4-FFF2-40B4-BE49-F238E27FC236}">
                  <a16:creationId xmlns:a16="http://schemas.microsoft.com/office/drawing/2014/main" id="{9B9D4F45-A6F4-4D92-B29C-FF29DA627720}"/>
                </a:ext>
              </a:extLst>
            </p:cNvPr>
            <p:cNvSpPr/>
            <p:nvPr/>
          </p:nvSpPr>
          <p:spPr>
            <a:xfrm>
              <a:off x="283368" y="1319509"/>
              <a:ext cx="3716338" cy="405851"/>
            </a:xfrm>
            <a:prstGeom prst="parallelogram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0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</a:endParaRPr>
            </a:p>
            <a:p>
              <a:pPr>
                <a:defRPr/>
              </a:pPr>
              <a:r>
                <a:rPr lang="en-US" sz="2000" b="1" dirty="0">
                  <a:solidFill>
                    <a:srgbClr val="002060"/>
                  </a:solidFill>
                  <a:latin typeface="+mj-lt"/>
                  <a:ea typeface="Calibri" panose="020F0502020204030204" pitchFamily="34" charset="0"/>
                </a:rPr>
                <a:t>Mission</a:t>
              </a:r>
              <a:endParaRPr lang="ru-RU" sz="20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</a:endParaRPr>
            </a:p>
            <a:p>
              <a:pPr algn="ctr">
                <a:defRPr/>
              </a:pPr>
              <a:endParaRPr lang="ru-RU" sz="2000" dirty="0">
                <a:solidFill>
                  <a:srgbClr val="002060"/>
                </a:solidFill>
                <a:latin typeface="+mj-lt"/>
              </a:endParaRPr>
            </a:p>
          </p:txBody>
        </p:sp>
        <p:sp>
          <p:nvSpPr>
            <p:cNvPr id="3" name="Параллелограмм 41">
              <a:extLst>
                <a:ext uri="{FF2B5EF4-FFF2-40B4-BE49-F238E27FC236}">
                  <a16:creationId xmlns:a16="http://schemas.microsoft.com/office/drawing/2014/main" id="{0D451882-9FF3-4B15-9547-B02A6B60B732}"/>
                </a:ext>
              </a:extLst>
            </p:cNvPr>
            <p:cNvSpPr/>
            <p:nvPr/>
          </p:nvSpPr>
          <p:spPr>
            <a:xfrm>
              <a:off x="296563" y="2443143"/>
              <a:ext cx="3716338" cy="388848"/>
            </a:xfrm>
            <a:prstGeom prst="parallelogram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Perspective</a:t>
              </a:r>
              <a:endPara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5325" name="Text Box 45">
              <a:extLst>
                <a:ext uri="{FF2B5EF4-FFF2-40B4-BE49-F238E27FC236}">
                  <a16:creationId xmlns:a16="http://schemas.microsoft.com/office/drawing/2014/main" id="{E0ED463E-1502-49ED-AD77-2F0D72A08E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368" y="1788390"/>
              <a:ext cx="9339264" cy="584775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67000"/>
              </a:schemeClr>
            </a:solidFill>
            <a:ln w="12700" cap="sq">
              <a:solidFill>
                <a:schemeClr val="accent1">
                  <a:lumMod val="40000"/>
                  <a:lumOff val="60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algn="just">
                <a:spcAft>
                  <a:spcPts val="0"/>
                </a:spcAft>
              </a:pPr>
              <a:r>
                <a:rPr lang="en-US" sz="1600" b="1" dirty="0">
                  <a:solidFill>
                    <a:srgbClr val="000099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Provide the world nuclear power, electronic, metallurgical and other industries with high tech products</a:t>
              </a:r>
              <a:endParaRPr lang="ru-RU" sz="1600" b="1" dirty="0">
                <a:solidFill>
                  <a:srgbClr val="000099"/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30" name="Rectangle 46">
              <a:extLst>
                <a:ext uri="{FF2B5EF4-FFF2-40B4-BE49-F238E27FC236}">
                  <a16:creationId xmlns:a16="http://schemas.microsoft.com/office/drawing/2014/main" id="{EEEFF450-5D75-4FAF-8429-6A6FCFEBBF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563" y="2912530"/>
              <a:ext cx="9339264" cy="830997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67000"/>
              </a:schemeClr>
            </a:solidFill>
            <a:ln w="9525">
              <a:solidFill>
                <a:schemeClr val="accent1">
                  <a:lumMod val="40000"/>
                  <a:lumOff val="60000"/>
                </a:schemeClr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/>
              <a:r>
                <a:rPr lang="en-US" altLang="ru-RU" sz="1600" b="1" dirty="0">
                  <a:solidFill>
                    <a:srgbClr val="000099"/>
                  </a:solidFill>
                  <a:cs typeface="Arial" panose="020B0604020202020204" pitchFamily="34" charset="0"/>
                </a:rPr>
                <a:t>Become a priority business partner in the world nuclear power and strengthen the achieved positions in the deliveries of high-quality Beryllium, Tantalum and Niobium products with the focus on long-term goals of customers</a:t>
              </a:r>
              <a:r>
                <a:rPr lang="ru-RU" altLang="ru-RU" sz="1600" b="1" dirty="0">
                  <a:solidFill>
                    <a:srgbClr val="000099"/>
                  </a:solidFill>
                  <a:cs typeface="Arial" panose="020B0604020202020204" pitchFamily="34" charset="0"/>
                </a:rPr>
                <a:t>, </a:t>
              </a:r>
              <a:r>
                <a:rPr lang="en-US" altLang="ru-RU" sz="1600" b="1" dirty="0">
                  <a:solidFill>
                    <a:srgbClr val="000099"/>
                  </a:solidFill>
                  <a:cs typeface="Arial" panose="020B0604020202020204" pitchFamily="34" charset="0"/>
                </a:rPr>
                <a:t>staff</a:t>
              </a:r>
              <a:r>
                <a:rPr lang="ru-RU" altLang="ru-RU" sz="1600" b="1" dirty="0">
                  <a:solidFill>
                    <a:srgbClr val="000099"/>
                  </a:solidFill>
                  <a:cs typeface="Arial" panose="020B0604020202020204" pitchFamily="34" charset="0"/>
                </a:rPr>
                <a:t>, </a:t>
              </a:r>
              <a:r>
                <a:rPr lang="en-US" altLang="ru-RU" sz="1600" b="1" dirty="0">
                  <a:solidFill>
                    <a:srgbClr val="000099"/>
                  </a:solidFill>
                  <a:cs typeface="Arial" panose="020B0604020202020204" pitchFamily="34" charset="0"/>
                </a:rPr>
                <a:t>shareholders and the Company</a:t>
              </a:r>
              <a:endParaRPr lang="ru-RU" altLang="ru-RU" sz="1600" b="1" dirty="0">
                <a:solidFill>
                  <a:srgbClr val="00009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" name="Параллелограмм 41">
              <a:extLst>
                <a:ext uri="{FF2B5EF4-FFF2-40B4-BE49-F238E27FC236}">
                  <a16:creationId xmlns:a16="http://schemas.microsoft.com/office/drawing/2014/main" id="{24DB5D77-5026-4D60-8D26-0D4E2C2BACE1}"/>
                </a:ext>
              </a:extLst>
            </p:cNvPr>
            <p:cNvSpPr/>
            <p:nvPr/>
          </p:nvSpPr>
          <p:spPr>
            <a:xfrm>
              <a:off x="306757" y="4070287"/>
              <a:ext cx="3716338" cy="382254"/>
            </a:xfrm>
            <a:prstGeom prst="parallelogram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Strategic Targets</a:t>
              </a:r>
              <a:endPara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32" name="TextBox 5">
              <a:extLst>
                <a:ext uri="{FF2B5EF4-FFF2-40B4-BE49-F238E27FC236}">
                  <a16:creationId xmlns:a16="http://schemas.microsoft.com/office/drawing/2014/main" id="{57BCBE78-1B4D-4E40-80FC-CD7AE16C9B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1338" y="180933"/>
              <a:ext cx="3129263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ru-RU" sz="2000" b="1" dirty="0">
                  <a:ln w="3175">
                    <a:noFill/>
                  </a:ln>
                  <a:solidFill>
                    <a:schemeClr val="bg1"/>
                  </a:solidFill>
                  <a:cs typeface="Arial" panose="020B0604020202020204" pitchFamily="34" charset="0"/>
                </a:rPr>
                <a:t>Mission</a:t>
              </a:r>
              <a:r>
                <a:rPr lang="ru-RU" altLang="ru-RU" sz="2000" b="1" dirty="0">
                  <a:ln w="3175">
                    <a:noFill/>
                  </a:ln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</a:p>
            <a:p>
              <a:pPr eaLnBrk="1" hangingPunct="1"/>
              <a:r>
                <a:rPr lang="en-US" altLang="ru-RU" sz="2000" b="1" dirty="0">
                  <a:ln w="3175">
                    <a:noFill/>
                  </a:ln>
                  <a:solidFill>
                    <a:schemeClr val="bg1"/>
                  </a:solidFill>
                  <a:cs typeface="Arial" panose="020B0604020202020204" pitchFamily="34" charset="0"/>
                </a:rPr>
                <a:t>Perspective</a:t>
              </a:r>
              <a:endParaRPr lang="ru-RU" altLang="ru-RU" sz="2000" b="1" dirty="0">
                <a:ln w="3175">
                  <a:noFill/>
                </a:ln>
                <a:solidFill>
                  <a:schemeClr val="bg1"/>
                </a:solidFill>
                <a:cs typeface="Arial" panose="020B0604020202020204" pitchFamily="34" charset="0"/>
              </a:endParaRPr>
            </a:p>
            <a:p>
              <a:pPr eaLnBrk="1" hangingPunct="1"/>
              <a:r>
                <a:rPr lang="en-US" altLang="ru-RU" sz="2000" b="1" dirty="0">
                  <a:ln w="3175">
                    <a:noFill/>
                  </a:ln>
                  <a:solidFill>
                    <a:schemeClr val="bg1"/>
                  </a:solidFill>
                  <a:cs typeface="Arial" panose="020B0604020202020204" pitchFamily="34" charset="0"/>
                </a:rPr>
                <a:t>Strategic Targets</a:t>
              </a:r>
              <a:endParaRPr lang="ru-RU" altLang="ru-RU" sz="2000" b="1" dirty="0">
                <a:ln w="3175">
                  <a:noFill/>
                </a:ln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9801D29F-3FB4-4E9D-917B-C444535D8F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83" y="93874"/>
              <a:ext cx="1204729" cy="817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1DB314A7-39C2-48C2-ABE7-8BCAB53CF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7841" y="108828"/>
              <a:ext cx="785425" cy="111410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C214565-CEFB-4CE0-A017-62FEF0B28996}"/>
              </a:ext>
            </a:extLst>
          </p:cNvPr>
          <p:cNvGrpSpPr/>
          <p:nvPr/>
        </p:nvGrpSpPr>
        <p:grpSpPr>
          <a:xfrm>
            <a:off x="108761" y="186842"/>
            <a:ext cx="9676742" cy="6553005"/>
            <a:chOff x="108761" y="186842"/>
            <a:chExt cx="9676742" cy="6553005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7AE2E4B2-348D-4873-A9FF-D88AE4BB3B9C}"/>
                </a:ext>
              </a:extLst>
            </p:cNvPr>
            <p:cNvPicPr/>
            <p:nvPr/>
          </p:nvPicPr>
          <p:blipFill rotWithShape="1">
            <a:blip r:embed="rId2"/>
            <a:srcRect t="13428" b="20830"/>
            <a:stretch/>
          </p:blipFill>
          <p:spPr bwMode="auto">
            <a:xfrm>
              <a:off x="108761" y="1826161"/>
              <a:ext cx="9676742" cy="491368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A3ADAB3-E0AE-440B-9878-B88460C2EAF5}"/>
                </a:ext>
              </a:extLst>
            </p:cNvPr>
            <p:cNvSpPr txBox="1"/>
            <p:nvPr/>
          </p:nvSpPr>
          <p:spPr>
            <a:xfrm>
              <a:off x="5589813" y="619459"/>
              <a:ext cx="817562" cy="4127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165" b="1" dirty="0">
                  <a:solidFill>
                    <a:prstClr val="white"/>
                  </a:solidFill>
                  <a:latin typeface="Myriad Pro Cond" panose="020B0506030403020204" pitchFamily="34" charset="0"/>
                </a:rPr>
                <a:t>ЗА22.2</a:t>
              </a:r>
            </a:p>
          </p:txBody>
        </p:sp>
        <p:sp>
          <p:nvSpPr>
            <p:cNvPr id="37" name="Параллелограмм 36">
              <a:extLst>
                <a:ext uri="{FF2B5EF4-FFF2-40B4-BE49-F238E27FC236}">
                  <a16:creationId xmlns:a16="http://schemas.microsoft.com/office/drawing/2014/main" id="{B7639763-1A05-4421-9CA0-E8D1B388AE51}"/>
                </a:ext>
              </a:extLst>
            </p:cNvPr>
            <p:cNvSpPr/>
            <p:nvPr/>
          </p:nvSpPr>
          <p:spPr>
            <a:xfrm>
              <a:off x="6470478" y="186842"/>
              <a:ext cx="2454531" cy="486332"/>
            </a:xfrm>
            <a:prstGeom prst="parallelogram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ru-RU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UMP JSC</a:t>
              </a:r>
              <a:r>
                <a:rPr lang="ru-RU" altLang="ru-RU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8" name="Picture 2">
              <a:extLst>
                <a:ext uri="{FF2B5EF4-FFF2-40B4-BE49-F238E27FC236}">
                  <a16:creationId xmlns:a16="http://schemas.microsoft.com/office/drawing/2014/main" id="{1D047BB8-0333-48BC-8639-F6C8E9C762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61" y="219279"/>
              <a:ext cx="1204729" cy="817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AutoShape 17">
              <a:extLst>
                <a:ext uri="{FF2B5EF4-FFF2-40B4-BE49-F238E27FC236}">
                  <a16:creationId xmlns:a16="http://schemas.microsoft.com/office/drawing/2014/main" id="{B65C502E-D158-43DF-8CE5-C3476668B8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8451" y="186842"/>
              <a:ext cx="5277218" cy="1639319"/>
            </a:xfrm>
            <a:prstGeom prst="parallelogram">
              <a:avLst>
                <a:gd name="adj" fmla="val 28625"/>
              </a:avLst>
            </a:prstGeom>
            <a:solidFill>
              <a:srgbClr val="002060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b="1" dirty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  <a:p>
              <a:pPr eaLnBrk="1" hangingPunct="1"/>
              <a:r>
                <a:rPr lang="en-US" altLang="ru-RU" sz="16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URANIUM</a:t>
              </a:r>
              <a:r>
                <a:rPr lang="ru-RU" altLang="ru-RU" sz="16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 </a:t>
              </a:r>
              <a:r>
                <a:rPr lang="en-US" altLang="ru-RU" sz="16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BUSINESS</a:t>
              </a:r>
              <a:r>
                <a:rPr lang="ru-RU" altLang="ru-RU" sz="16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 </a:t>
              </a:r>
            </a:p>
            <a:p>
              <a:pPr eaLnBrk="1" hangingPunct="1"/>
              <a:r>
                <a:rPr lang="en-US" altLang="ru-RU" sz="16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ST</a:t>
              </a:r>
              <a:r>
                <a:rPr lang="ru-RU" altLang="ru-RU" sz="16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 1: </a:t>
              </a:r>
              <a:r>
                <a:rPr lang="en-US" altLang="ru-RU" sz="16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Enter into new markets of NPP fuel  </a:t>
              </a:r>
            </a:p>
            <a:p>
              <a:pPr eaLnBrk="1" hangingPunct="1"/>
              <a:r>
                <a:rPr lang="en-US" altLang="ru-RU" sz="16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with higher value added products</a:t>
              </a:r>
              <a:endParaRPr lang="ru-RU" altLang="ru-RU" sz="1600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  <a:p>
              <a:pPr eaLnBrk="1" hangingPunct="1"/>
              <a:r>
                <a:rPr lang="en-US" altLang="ru-RU" sz="16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ST</a:t>
              </a:r>
              <a:r>
                <a:rPr lang="ru-RU" altLang="ru-RU" sz="16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 2: </a:t>
              </a:r>
              <a:r>
                <a:rPr lang="en-US" altLang="ru-RU" sz="16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Increase the UMP JSC share in</a:t>
              </a:r>
              <a:r>
                <a:rPr lang="ru-RU" altLang="ru-RU" sz="16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 </a:t>
              </a:r>
            </a:p>
            <a:p>
              <a:pPr eaLnBrk="1" hangingPunct="1"/>
              <a:r>
                <a:rPr lang="en-US" altLang="ru-RU" sz="16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the fuel components world market</a:t>
              </a:r>
              <a:endParaRPr lang="ru-RU" altLang="ru-RU" sz="1600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  <a:p>
              <a:pPr eaLnBrk="1" hangingPunct="1"/>
              <a:endParaRPr lang="ru-RU" altLang="ru-RU" dirty="0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66FD484F-9D8D-445E-9B81-3D164DACA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9819" y="234233"/>
              <a:ext cx="785425" cy="1114106"/>
            </a:xfrm>
            <a:prstGeom prst="rect">
              <a:avLst/>
            </a:prstGeom>
          </p:spPr>
        </p:pic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CCC04A8F-2EF5-47A2-BF23-71F06CB3FBCB}"/>
                </a:ext>
              </a:extLst>
            </p:cNvPr>
            <p:cNvGrpSpPr/>
            <p:nvPr/>
          </p:nvGrpSpPr>
          <p:grpSpPr>
            <a:xfrm>
              <a:off x="317539" y="3816183"/>
              <a:ext cx="8724930" cy="2749593"/>
              <a:chOff x="2243" y="6344714"/>
              <a:chExt cx="10062196" cy="2715196"/>
            </a:xfrm>
            <a:solidFill>
              <a:schemeClr val="accent1">
                <a:lumMod val="20000"/>
                <a:lumOff val="80000"/>
                <a:alpha val="80000"/>
              </a:schemeClr>
            </a:solidFill>
          </p:grpSpPr>
          <p:sp>
            <p:nvSpPr>
              <p:cNvPr id="43" name="Полилиния: фигура 42">
                <a:extLst>
                  <a:ext uri="{FF2B5EF4-FFF2-40B4-BE49-F238E27FC236}">
                    <a16:creationId xmlns:a16="http://schemas.microsoft.com/office/drawing/2014/main" id="{43E55E31-AD31-42A3-AAC7-23A487343BEB}"/>
                  </a:ext>
                </a:extLst>
              </p:cNvPr>
              <p:cNvSpPr/>
              <p:nvPr/>
            </p:nvSpPr>
            <p:spPr>
              <a:xfrm>
                <a:off x="2243" y="6344714"/>
                <a:ext cx="10062196" cy="2715196"/>
              </a:xfrm>
              <a:custGeom>
                <a:avLst/>
                <a:gdLst>
                  <a:gd name="connsiteX0" fmla="*/ 234823 w 1408912"/>
                  <a:gd name="connsiteY0" fmla="*/ 0 h 5698758"/>
                  <a:gd name="connsiteX1" fmla="*/ 1174089 w 1408912"/>
                  <a:gd name="connsiteY1" fmla="*/ 0 h 5698758"/>
                  <a:gd name="connsiteX2" fmla="*/ 1408912 w 1408912"/>
                  <a:gd name="connsiteY2" fmla="*/ 234823 h 5698758"/>
                  <a:gd name="connsiteX3" fmla="*/ 1408912 w 1408912"/>
                  <a:gd name="connsiteY3" fmla="*/ 5698758 h 5698758"/>
                  <a:gd name="connsiteX4" fmla="*/ 1408912 w 1408912"/>
                  <a:gd name="connsiteY4" fmla="*/ 5698758 h 5698758"/>
                  <a:gd name="connsiteX5" fmla="*/ 0 w 1408912"/>
                  <a:gd name="connsiteY5" fmla="*/ 5698758 h 5698758"/>
                  <a:gd name="connsiteX6" fmla="*/ 0 w 1408912"/>
                  <a:gd name="connsiteY6" fmla="*/ 5698758 h 5698758"/>
                  <a:gd name="connsiteX7" fmla="*/ 0 w 1408912"/>
                  <a:gd name="connsiteY7" fmla="*/ 234823 h 5698758"/>
                  <a:gd name="connsiteX8" fmla="*/ 234823 w 1408912"/>
                  <a:gd name="connsiteY8" fmla="*/ 0 h 5698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8912" h="5698758">
                    <a:moveTo>
                      <a:pt x="1408912" y="949811"/>
                    </a:moveTo>
                    <a:lnTo>
                      <a:pt x="1408912" y="4748947"/>
                    </a:lnTo>
                    <a:cubicBezTo>
                      <a:pt x="1408912" y="5273513"/>
                      <a:pt x="1382920" y="5698758"/>
                      <a:pt x="1350856" y="5698758"/>
                    </a:cubicBezTo>
                    <a:lnTo>
                      <a:pt x="0" y="5698758"/>
                    </a:lnTo>
                    <a:lnTo>
                      <a:pt x="0" y="569875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350856" y="0"/>
                    </a:lnTo>
                    <a:cubicBezTo>
                      <a:pt x="1382920" y="0"/>
                      <a:pt x="1408912" y="425245"/>
                      <a:pt x="1408912" y="949811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  <a:alpha val="61000"/>
                </a:schemeClr>
              </a:solidFill>
              <a:ln w="12700" cap="flat" cmpd="sng" algn="ctr">
                <a:solidFill>
                  <a:srgbClr val="5B9BD5">
                    <a:tint val="40000"/>
                    <a:hueOff val="0"/>
                    <a:satOff val="0"/>
                    <a:lumOff val="0"/>
                  </a:srgbClr>
                </a:solidFill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47716" tIns="192651" rIns="316508" bIns="192653" numCol="1" spcCol="1270" anchor="ctr" anchorCtr="0">
                <a:noAutofit/>
              </a:bodyPr>
              <a:lstStyle/>
              <a:p>
                <a:pPr marL="2784475" indent="-342900" algn="just">
                  <a:lnSpc>
                    <a:spcPts val="2400"/>
                  </a:lnSpc>
                  <a:spcAft>
                    <a:spcPts val="0"/>
                  </a:spcAft>
                  <a:buFont typeface="Wingdings" panose="05000000000000000000" pitchFamily="2" charset="2"/>
                  <a:buChar char="v"/>
                </a:pPr>
                <a:r>
                  <a:rPr lang="en-US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Expand U3O8 production</a:t>
                </a:r>
                <a:endParaRPr lang="ru-RU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784475" indent="-342900" algn="just">
                  <a:lnSpc>
                    <a:spcPts val="2400"/>
                  </a:lnSpc>
                  <a:spcAft>
                    <a:spcPts val="0"/>
                  </a:spcAft>
                  <a:buFont typeface="Wingdings" panose="05000000000000000000" pitchFamily="2" charset="2"/>
                  <a:buChar char="v"/>
                </a:pPr>
                <a:r>
                  <a:rPr lang="en-US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Increase production volumes of fuel pellets and uranium oxides</a:t>
                </a:r>
                <a:endParaRPr lang="ru-RU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784475" indent="-342900" algn="just">
                  <a:lnSpc>
                    <a:spcPts val="2400"/>
                  </a:lnSpc>
                  <a:spcAft>
                    <a:spcPts val="0"/>
                  </a:spcAft>
                  <a:buFont typeface="Wingdings" panose="05000000000000000000" pitchFamily="2" charset="2"/>
                  <a:buChar char="v"/>
                </a:pPr>
                <a:r>
                  <a:rPr lang="en-US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Enter into the new markets of fuel pellets</a:t>
                </a:r>
                <a:endParaRPr lang="ru-RU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784475" lvl="1" indent="-342900" algn="just" defTabSz="622487">
                  <a:lnSpc>
                    <a:spcPts val="2400"/>
                  </a:lnSpc>
                  <a:spcAft>
                    <a:spcPts val="0"/>
                  </a:spcAft>
                  <a:buFont typeface="Wingdings" panose="05000000000000000000" pitchFamily="2" charset="2"/>
                  <a:buChar char="v"/>
                </a:pPr>
                <a:r>
                  <a:rPr lang="en-US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Establish the manufacturing site of uranium and gadolinium fuel rods</a:t>
                </a:r>
                <a:r>
                  <a:rPr lang="ru-RU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365E46B0-5F82-47BF-9D00-6246DC08AF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5759"/>
              <a:stretch/>
            </p:blipFill>
            <p:spPr>
              <a:xfrm>
                <a:off x="223611" y="6537482"/>
                <a:ext cx="2741958" cy="2329659"/>
              </a:xfrm>
              <a:prstGeom prst="rect">
                <a:avLst/>
              </a:prstGeom>
              <a:grpFill/>
            </p:spPr>
          </p:pic>
        </p:grpSp>
        <p:sp>
          <p:nvSpPr>
            <p:cNvPr id="45" name="Прямоугольник 10">
              <a:extLst>
                <a:ext uri="{FF2B5EF4-FFF2-40B4-BE49-F238E27FC236}">
                  <a16:creationId xmlns:a16="http://schemas.microsoft.com/office/drawing/2014/main" id="{9F72C496-2DDC-4ACD-AAE8-DB6753DF4397}"/>
                </a:ext>
              </a:extLst>
            </p:cNvPr>
            <p:cNvSpPr/>
            <p:nvPr/>
          </p:nvSpPr>
          <p:spPr>
            <a:xfrm>
              <a:off x="317539" y="3338074"/>
              <a:ext cx="2293930" cy="380504"/>
            </a:xfrm>
            <a:custGeom>
              <a:avLst/>
              <a:gdLst>
                <a:gd name="connsiteX0" fmla="*/ 0 w 9330656"/>
                <a:gd name="connsiteY0" fmla="*/ 0 h 460902"/>
                <a:gd name="connsiteX1" fmla="*/ 9330656 w 9330656"/>
                <a:gd name="connsiteY1" fmla="*/ 0 h 460902"/>
                <a:gd name="connsiteX2" fmla="*/ 9330656 w 9330656"/>
                <a:gd name="connsiteY2" fmla="*/ 460902 h 460902"/>
                <a:gd name="connsiteX3" fmla="*/ 0 w 9330656"/>
                <a:gd name="connsiteY3" fmla="*/ 460902 h 460902"/>
                <a:gd name="connsiteX4" fmla="*/ 0 w 9330656"/>
                <a:gd name="connsiteY4" fmla="*/ 0 h 460902"/>
                <a:gd name="connsiteX0" fmla="*/ 0 w 9330656"/>
                <a:gd name="connsiteY0" fmla="*/ 0 h 460902"/>
                <a:gd name="connsiteX1" fmla="*/ 9330656 w 9330656"/>
                <a:gd name="connsiteY1" fmla="*/ 0 h 460902"/>
                <a:gd name="connsiteX2" fmla="*/ 8997281 w 9330656"/>
                <a:gd name="connsiteY2" fmla="*/ 460902 h 460902"/>
                <a:gd name="connsiteX3" fmla="*/ 0 w 9330656"/>
                <a:gd name="connsiteY3" fmla="*/ 460902 h 460902"/>
                <a:gd name="connsiteX4" fmla="*/ 0 w 9330656"/>
                <a:gd name="connsiteY4" fmla="*/ 0 h 4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30656" h="460902">
                  <a:moveTo>
                    <a:pt x="0" y="0"/>
                  </a:moveTo>
                  <a:lnTo>
                    <a:pt x="9330656" y="0"/>
                  </a:lnTo>
                  <a:lnTo>
                    <a:pt x="8997281" y="460902"/>
                  </a:lnTo>
                  <a:lnTo>
                    <a:pt x="0" y="4609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alpha val="9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b="1" dirty="0">
                  <a:solidFill>
                    <a:srgbClr val="000099"/>
                  </a:solidFill>
                  <a:latin typeface="Arial" panose="020B0604020202020204" pitchFamily="34" charset="0"/>
                  <a:ea typeface="Roboto Bk" pitchFamily="2" charset="0"/>
                  <a:cs typeface="Arial" panose="020B0604020202020204" pitchFamily="34" charset="0"/>
                </a:rPr>
                <a:t> </a:t>
              </a:r>
              <a:r>
                <a:rPr lang="en-US" sz="2000" b="1" dirty="0">
                  <a:solidFill>
                    <a:srgbClr val="000099"/>
                  </a:solidFill>
                  <a:latin typeface="Arial" panose="020B0604020202020204" pitchFamily="34" charset="0"/>
                  <a:ea typeface="Roboto Bk" pitchFamily="2" charset="0"/>
                  <a:cs typeface="Arial" panose="020B0604020202020204" pitchFamily="34" charset="0"/>
                </a:rPr>
                <a:t>TARGETS</a:t>
              </a:r>
              <a:endParaRPr lang="ru-RU" altLang="ru-RU" sz="2000" b="1" dirty="0">
                <a:solidFill>
                  <a:srgbClr val="000099"/>
                </a:solidFill>
                <a:latin typeface="Arial" panose="020B0604020202020204" pitchFamily="34" charset="0"/>
                <a:ea typeface="Roboto Bk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48" name="Picture 2">
              <a:extLst>
                <a:ext uri="{FF2B5EF4-FFF2-40B4-BE49-F238E27FC236}">
                  <a16:creationId xmlns:a16="http://schemas.microsoft.com/office/drawing/2014/main" id="{4E1CD7E6-F87A-43C8-ADF4-0FE513DCB7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97581" y="1142515"/>
              <a:ext cx="726907" cy="775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2">
            <a:extLst>
              <a:ext uri="{FF2B5EF4-FFF2-40B4-BE49-F238E27FC236}">
                <a16:creationId xmlns:a16="http://schemas.microsoft.com/office/drawing/2014/main" id="{FD56BB87-7A07-49F2-BAA7-EAD4E4115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0675"/>
            <a:ext cx="18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br>
              <a:rPr lang="ru-RU" altLang="ru-RU" dirty="0">
                <a:cs typeface="Arial" panose="020B0604020202020204" pitchFamily="34" charset="0"/>
              </a:rPr>
            </a:br>
            <a:endParaRPr lang="ru-RU" altLang="ru-RU" dirty="0"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9FB5CAA-8C3F-47E6-9C3E-24DAE0615FDF}"/>
              </a:ext>
            </a:extLst>
          </p:cNvPr>
          <p:cNvGrpSpPr/>
          <p:nvPr/>
        </p:nvGrpSpPr>
        <p:grpSpPr>
          <a:xfrm>
            <a:off x="108761" y="219279"/>
            <a:ext cx="9636483" cy="6530843"/>
            <a:chOff x="108761" y="219279"/>
            <a:chExt cx="9636483" cy="6530843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92D5B5C2-78BC-4BED-A8C0-BF5520465F8E}"/>
                </a:ext>
              </a:extLst>
            </p:cNvPr>
            <p:cNvPicPr/>
            <p:nvPr/>
          </p:nvPicPr>
          <p:blipFill rotWithShape="1">
            <a:blip r:embed="rId2"/>
            <a:srcRect t="11625" b="12213"/>
            <a:stretch/>
          </p:blipFill>
          <p:spPr bwMode="auto">
            <a:xfrm>
              <a:off x="641467" y="1198010"/>
              <a:ext cx="8623066" cy="555211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F97A126-CC75-4ACF-BEC0-B7ECC4C4AAF1}"/>
                </a:ext>
              </a:extLst>
            </p:cNvPr>
            <p:cNvSpPr txBox="1"/>
            <p:nvPr/>
          </p:nvSpPr>
          <p:spPr>
            <a:xfrm>
              <a:off x="5589813" y="619459"/>
              <a:ext cx="817562" cy="4127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165" b="1" dirty="0">
                  <a:solidFill>
                    <a:prstClr val="white"/>
                  </a:solidFill>
                  <a:latin typeface="Myriad Pro Cond" panose="020B0506030403020204" pitchFamily="34" charset="0"/>
                </a:rPr>
                <a:t>ЗА22.2</a:t>
              </a:r>
            </a:p>
          </p:txBody>
        </p:sp>
        <p:sp>
          <p:nvSpPr>
            <p:cNvPr id="16" name="Параллелограмм 15">
              <a:extLst>
                <a:ext uri="{FF2B5EF4-FFF2-40B4-BE49-F238E27FC236}">
                  <a16:creationId xmlns:a16="http://schemas.microsoft.com/office/drawing/2014/main" id="{3F33187A-B549-4EB3-895C-79156D958CAC}"/>
                </a:ext>
              </a:extLst>
            </p:cNvPr>
            <p:cNvSpPr/>
            <p:nvPr/>
          </p:nvSpPr>
          <p:spPr>
            <a:xfrm>
              <a:off x="6020657" y="292224"/>
              <a:ext cx="2841249" cy="486332"/>
            </a:xfrm>
            <a:prstGeom prst="parallelogram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ru-RU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UMP JSC</a:t>
              </a:r>
              <a:r>
                <a:rPr lang="ru-RU" altLang="ru-RU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900EC4AC-1E9A-4A71-B223-D2106A8CC4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61" y="219279"/>
              <a:ext cx="1204729" cy="817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AutoShape 17">
              <a:extLst>
                <a:ext uri="{FF2B5EF4-FFF2-40B4-BE49-F238E27FC236}">
                  <a16:creationId xmlns:a16="http://schemas.microsoft.com/office/drawing/2014/main" id="{4832FD58-D8A5-4732-96E0-12E12A6AC9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2251" y="292223"/>
              <a:ext cx="4598406" cy="817665"/>
            </a:xfrm>
            <a:prstGeom prst="parallelogram">
              <a:avLst>
                <a:gd name="adj" fmla="val 28625"/>
              </a:avLst>
            </a:prstGeom>
            <a:solidFill>
              <a:srgbClr val="002060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b="1" dirty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  <a:p>
              <a:pPr marL="266700" eaLnBrk="1" hangingPunct="1"/>
              <a:r>
                <a:rPr lang="en-US" altLang="ru-RU" b="1" dirty="0">
                  <a:solidFill>
                    <a:srgbClr val="FFFFFF"/>
                  </a:solidFill>
                  <a:cs typeface="Arial" panose="020B0604020202020204" pitchFamily="34" charset="0"/>
                </a:rPr>
                <a:t>URANIUM OPERATIONS</a:t>
              </a:r>
              <a:r>
                <a:rPr lang="ru-RU" altLang="ru-RU" b="1" dirty="0">
                  <a:solidFill>
                    <a:srgbClr val="FFFFFF"/>
                  </a:solidFill>
                  <a:cs typeface="Arial" panose="020B0604020202020204" pitchFamily="34" charset="0"/>
                </a:rPr>
                <a:t> </a:t>
              </a:r>
            </a:p>
            <a:p>
              <a:pPr marL="266700" eaLnBrk="1" hangingPunct="1"/>
              <a:r>
                <a:rPr lang="en-US" altLang="ru-RU" b="1" dirty="0">
                  <a:solidFill>
                    <a:srgbClr val="FFFFFF"/>
                  </a:solidFill>
                  <a:cs typeface="Arial" panose="020B0604020202020204" pitchFamily="34" charset="0"/>
                </a:rPr>
                <a:t>in</a:t>
              </a:r>
              <a:r>
                <a:rPr lang="ru-RU" altLang="ru-RU" b="1" dirty="0">
                  <a:solidFill>
                    <a:srgbClr val="FFFFFF"/>
                  </a:solidFill>
                  <a:cs typeface="Arial" panose="020B0604020202020204" pitchFamily="34" charset="0"/>
                </a:rPr>
                <a:t> 2028 </a:t>
              </a:r>
            </a:p>
            <a:p>
              <a:pPr eaLnBrk="1" hangingPunct="1"/>
              <a:endParaRPr lang="ru-RU" altLang="ru-RU" dirty="0"/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4C74581D-A6DE-4E9B-B871-160A41709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9819" y="234233"/>
              <a:ext cx="785425" cy="1114106"/>
            </a:xfrm>
            <a:prstGeom prst="rect">
              <a:avLst/>
            </a:prstGeom>
          </p:spPr>
        </p:pic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82984B53-1FE4-4C1D-A32A-04750A176D14}"/>
                </a:ext>
              </a:extLst>
            </p:cNvPr>
            <p:cNvGrpSpPr/>
            <p:nvPr/>
          </p:nvGrpSpPr>
          <p:grpSpPr>
            <a:xfrm>
              <a:off x="184150" y="4576376"/>
              <a:ext cx="6018707" cy="1866556"/>
              <a:chOff x="117175" y="1541150"/>
              <a:chExt cx="5855537" cy="1554625"/>
            </a:xfrm>
            <a:solidFill>
              <a:schemeClr val="accent1">
                <a:lumMod val="20000"/>
                <a:lumOff val="80000"/>
                <a:alpha val="91000"/>
              </a:schemeClr>
            </a:solidFill>
          </p:grpSpPr>
          <p:sp>
            <p:nvSpPr>
              <p:cNvPr id="27" name="Полилиния: фигура 26">
                <a:extLst>
                  <a:ext uri="{FF2B5EF4-FFF2-40B4-BE49-F238E27FC236}">
                    <a16:creationId xmlns:a16="http://schemas.microsoft.com/office/drawing/2014/main" id="{FABBF86E-0896-4746-8880-EC437846A186}"/>
                  </a:ext>
                </a:extLst>
              </p:cNvPr>
              <p:cNvSpPr/>
              <p:nvPr/>
            </p:nvSpPr>
            <p:spPr>
              <a:xfrm>
                <a:off x="117175" y="1541150"/>
                <a:ext cx="5855537" cy="1554625"/>
              </a:xfrm>
              <a:custGeom>
                <a:avLst/>
                <a:gdLst>
                  <a:gd name="connsiteX0" fmla="*/ 234823 w 1408912"/>
                  <a:gd name="connsiteY0" fmla="*/ 0 h 5698758"/>
                  <a:gd name="connsiteX1" fmla="*/ 1174089 w 1408912"/>
                  <a:gd name="connsiteY1" fmla="*/ 0 h 5698758"/>
                  <a:gd name="connsiteX2" fmla="*/ 1408912 w 1408912"/>
                  <a:gd name="connsiteY2" fmla="*/ 234823 h 5698758"/>
                  <a:gd name="connsiteX3" fmla="*/ 1408912 w 1408912"/>
                  <a:gd name="connsiteY3" fmla="*/ 5698758 h 5698758"/>
                  <a:gd name="connsiteX4" fmla="*/ 1408912 w 1408912"/>
                  <a:gd name="connsiteY4" fmla="*/ 5698758 h 5698758"/>
                  <a:gd name="connsiteX5" fmla="*/ 0 w 1408912"/>
                  <a:gd name="connsiteY5" fmla="*/ 5698758 h 5698758"/>
                  <a:gd name="connsiteX6" fmla="*/ 0 w 1408912"/>
                  <a:gd name="connsiteY6" fmla="*/ 5698758 h 5698758"/>
                  <a:gd name="connsiteX7" fmla="*/ 0 w 1408912"/>
                  <a:gd name="connsiteY7" fmla="*/ 234823 h 5698758"/>
                  <a:gd name="connsiteX8" fmla="*/ 234823 w 1408912"/>
                  <a:gd name="connsiteY8" fmla="*/ 0 h 5698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8912" h="5698758">
                    <a:moveTo>
                      <a:pt x="1408912" y="949811"/>
                    </a:moveTo>
                    <a:lnTo>
                      <a:pt x="1408912" y="4748947"/>
                    </a:lnTo>
                    <a:cubicBezTo>
                      <a:pt x="1408912" y="5273513"/>
                      <a:pt x="1382920" y="5698758"/>
                      <a:pt x="1350856" y="5698758"/>
                    </a:cubicBezTo>
                    <a:lnTo>
                      <a:pt x="0" y="5698758"/>
                    </a:lnTo>
                    <a:lnTo>
                      <a:pt x="0" y="569875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350856" y="0"/>
                    </a:lnTo>
                    <a:cubicBezTo>
                      <a:pt x="1382920" y="0"/>
                      <a:pt x="1408912" y="425245"/>
                      <a:pt x="1408912" y="949811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  <a:alpha val="70000"/>
                </a:schemeClr>
              </a:solidFill>
              <a:ln w="12700" cap="flat" cmpd="sng" algn="ctr">
                <a:solidFill>
                  <a:srgbClr val="5B9BD5">
                    <a:alpha val="90000"/>
                    <a:tint val="40000"/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47716" tIns="192651" rIns="316508" bIns="192653" numCol="1" spcCol="1270" anchor="ctr" anchorCtr="0">
                <a:noAutofit/>
              </a:bodyPr>
              <a:lstStyle/>
              <a:p>
                <a:pPr marL="1608138" algn="just"/>
                <a:endParaRPr lang="ru-RU" sz="1400" dirty="0">
                  <a:solidFill>
                    <a:schemeClr val="tx2"/>
                  </a:solidFill>
                </a:endParaRPr>
              </a:p>
              <a:p>
                <a:pPr marL="265193" algn="just"/>
                <a:endParaRPr lang="ru-RU" sz="1600" dirty="0">
                  <a:solidFill>
                    <a:schemeClr val="tx2"/>
                  </a:solidFill>
                </a:endParaRPr>
              </a:p>
              <a:p>
                <a:pPr marL="809625" lvl="1" algn="just" defTabSz="622487">
                  <a:lnSpc>
                    <a:spcPct val="90000"/>
                  </a:lnSpc>
                  <a:spcAft>
                    <a:spcPct val="15000"/>
                  </a:spcAft>
                </a:pPr>
                <a:endParaRPr lang="ru-RU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09625" lvl="1" algn="just" defTabSz="622487">
                  <a:lnSpc>
                    <a:spcPct val="90000"/>
                  </a:lnSpc>
                  <a:spcAft>
                    <a:spcPct val="15000"/>
                  </a:spcAft>
                </a:pPr>
                <a:r>
                  <a:rPr lang="en-US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Fuel pellets deliveries to</a:t>
                </a:r>
                <a:r>
                  <a:rPr lang="ru-RU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1095375" lvl="1" indent="-285750" algn="just" defTabSz="622487">
                  <a:lnSpc>
                    <a:spcPct val="90000"/>
                  </a:lnSpc>
                  <a:spcAft>
                    <a:spcPct val="15000"/>
                  </a:spcAft>
                  <a:buFont typeface="Wingdings" panose="05000000000000000000" pitchFamily="2" charset="2"/>
                  <a:buChar char="v"/>
                </a:pPr>
                <a:r>
                  <a:rPr lang="en-US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Ulba-FA JV</a:t>
                </a:r>
                <a:r>
                  <a:rPr lang="ru-RU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1600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095375" lvl="1" indent="-285750" algn="just" defTabSz="622487">
                  <a:lnSpc>
                    <a:spcPct val="90000"/>
                  </a:lnSpc>
                  <a:spcAft>
                    <a:spcPct val="15000"/>
                  </a:spcAft>
                  <a:buFont typeface="Wingdings" panose="05000000000000000000" pitchFamily="2" charset="2"/>
                  <a:buChar char="v"/>
                </a:pPr>
                <a:r>
                  <a:rPr lang="en-US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Westinghouse</a:t>
                </a:r>
                <a:r>
                  <a:rPr lang="ru-RU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809625" lvl="1" algn="just" defTabSz="622487">
                  <a:lnSpc>
                    <a:spcPct val="90000"/>
                  </a:lnSpc>
                  <a:spcAft>
                    <a:spcPct val="15000"/>
                  </a:spcAft>
                </a:pPr>
                <a:r>
                  <a:rPr lang="en-US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Uranium and Gadolinium fuel rods for</a:t>
                </a:r>
                <a:r>
                  <a:rPr lang="ru-RU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809625" lvl="1" algn="just" defTabSz="622487">
                  <a:lnSpc>
                    <a:spcPct val="90000"/>
                  </a:lnSpc>
                  <a:spcAft>
                    <a:spcPct val="15000"/>
                  </a:spcAft>
                </a:pPr>
                <a:r>
                  <a:rPr lang="en-US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Ulba-FA JV</a:t>
                </a:r>
                <a:r>
                  <a:rPr lang="ru-RU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1600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09625" lvl="1" algn="just" defTabSz="622487">
                  <a:lnSpc>
                    <a:spcPct val="90000"/>
                  </a:lnSpc>
                  <a:spcAft>
                    <a:spcPct val="15000"/>
                  </a:spcAft>
                </a:pPr>
                <a:endParaRPr lang="ru-RU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519238" lvl="1" algn="just" defTabSz="622487">
                  <a:lnSpc>
                    <a:spcPct val="90000"/>
                  </a:lnSpc>
                  <a:spcAft>
                    <a:spcPct val="15000"/>
                  </a:spcAft>
                </a:pPr>
                <a:endParaRPr lang="en-US" sz="14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65193" lvl="1" algn="just" defTabSz="622487">
                  <a:lnSpc>
                    <a:spcPct val="90000"/>
                  </a:lnSpc>
                  <a:spcAft>
                    <a:spcPct val="15000"/>
                  </a:spcAft>
                </a:pPr>
                <a:endParaRPr lang="ru-RU" sz="1400" dirty="0">
                  <a:solidFill>
                    <a:schemeClr val="tx2"/>
                  </a:solidFill>
                </a:endParaRPr>
              </a:p>
            </p:txBody>
          </p:sp>
          <p:pic>
            <p:nvPicPr>
              <p:cNvPr id="28" name="Picture 12" descr="8Таблетки_2">
                <a:extLst>
                  <a:ext uri="{FF2B5EF4-FFF2-40B4-BE49-F238E27FC236}">
                    <a16:creationId xmlns:a16="http://schemas.microsoft.com/office/drawing/2014/main" id="{63AC71D9-8683-4F66-AD84-A1133C3DBB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421" y="1647464"/>
                <a:ext cx="762885" cy="557293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826DC13E-667A-45E0-87FC-D440DCC573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9957" y="2278153"/>
                <a:ext cx="743502" cy="743503"/>
              </a:xfrm>
              <a:prstGeom prst="rect">
                <a:avLst/>
              </a:prstGeom>
              <a:grpFill/>
            </p:spPr>
          </p:pic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6AF6F024-17FC-4BD0-B2C5-D201884B040C}"/>
                </a:ext>
              </a:extLst>
            </p:cNvPr>
            <p:cNvGrpSpPr/>
            <p:nvPr/>
          </p:nvGrpSpPr>
          <p:grpSpPr>
            <a:xfrm>
              <a:off x="6337955" y="2178535"/>
              <a:ext cx="3151278" cy="2303349"/>
              <a:chOff x="6448166" y="1620870"/>
              <a:chExt cx="3081425" cy="1512147"/>
            </a:xfrm>
          </p:grpSpPr>
          <p:sp>
            <p:nvSpPr>
              <p:cNvPr id="31" name="Полилиния: фигура 30">
                <a:extLst>
                  <a:ext uri="{FF2B5EF4-FFF2-40B4-BE49-F238E27FC236}">
                    <a16:creationId xmlns:a16="http://schemas.microsoft.com/office/drawing/2014/main" id="{9BD06A1C-F2E2-4104-8B2D-0286F244BF68}"/>
                  </a:ext>
                </a:extLst>
              </p:cNvPr>
              <p:cNvSpPr/>
              <p:nvPr/>
            </p:nvSpPr>
            <p:spPr>
              <a:xfrm>
                <a:off x="6448166" y="1620870"/>
                <a:ext cx="3081425" cy="1512147"/>
              </a:xfrm>
              <a:custGeom>
                <a:avLst/>
                <a:gdLst>
                  <a:gd name="connsiteX0" fmla="*/ 234823 w 1408912"/>
                  <a:gd name="connsiteY0" fmla="*/ 0 h 5698758"/>
                  <a:gd name="connsiteX1" fmla="*/ 1174089 w 1408912"/>
                  <a:gd name="connsiteY1" fmla="*/ 0 h 5698758"/>
                  <a:gd name="connsiteX2" fmla="*/ 1408912 w 1408912"/>
                  <a:gd name="connsiteY2" fmla="*/ 234823 h 5698758"/>
                  <a:gd name="connsiteX3" fmla="*/ 1408912 w 1408912"/>
                  <a:gd name="connsiteY3" fmla="*/ 5698758 h 5698758"/>
                  <a:gd name="connsiteX4" fmla="*/ 1408912 w 1408912"/>
                  <a:gd name="connsiteY4" fmla="*/ 5698758 h 5698758"/>
                  <a:gd name="connsiteX5" fmla="*/ 0 w 1408912"/>
                  <a:gd name="connsiteY5" fmla="*/ 5698758 h 5698758"/>
                  <a:gd name="connsiteX6" fmla="*/ 0 w 1408912"/>
                  <a:gd name="connsiteY6" fmla="*/ 5698758 h 5698758"/>
                  <a:gd name="connsiteX7" fmla="*/ 0 w 1408912"/>
                  <a:gd name="connsiteY7" fmla="*/ 234823 h 5698758"/>
                  <a:gd name="connsiteX8" fmla="*/ 234823 w 1408912"/>
                  <a:gd name="connsiteY8" fmla="*/ 0 h 5698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8912" h="5698758">
                    <a:moveTo>
                      <a:pt x="1408912" y="949811"/>
                    </a:moveTo>
                    <a:lnTo>
                      <a:pt x="1408912" y="4748947"/>
                    </a:lnTo>
                    <a:cubicBezTo>
                      <a:pt x="1408912" y="5273513"/>
                      <a:pt x="1382920" y="5698758"/>
                      <a:pt x="1350856" y="5698758"/>
                    </a:cubicBezTo>
                    <a:lnTo>
                      <a:pt x="0" y="5698758"/>
                    </a:lnTo>
                    <a:lnTo>
                      <a:pt x="0" y="569875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350856" y="0"/>
                    </a:lnTo>
                    <a:cubicBezTo>
                      <a:pt x="1382920" y="0"/>
                      <a:pt x="1408912" y="425245"/>
                      <a:pt x="1408912" y="949811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  <a:alpha val="70000"/>
                </a:schemeClr>
              </a:solidFill>
              <a:ln w="12700" cap="flat" cmpd="sng" algn="ctr">
                <a:solidFill>
                  <a:srgbClr val="5B9BD5">
                    <a:alpha val="90000"/>
                    <a:tint val="40000"/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47716" tIns="192651" rIns="316508" bIns="192653" numCol="1" spcCol="1270" anchor="ctr" anchorCtr="0">
                <a:noAutofit/>
              </a:bodyPr>
              <a:lstStyle/>
              <a:p>
                <a:pPr marL="1608138" algn="just"/>
                <a:endParaRPr lang="ru-RU" sz="1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65193" algn="just"/>
                <a:endParaRPr lang="ru-RU" sz="1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165225" lvl="1" algn="just" defTabSz="622487">
                  <a:lnSpc>
                    <a:spcPct val="90000"/>
                  </a:lnSpc>
                  <a:spcAft>
                    <a:spcPct val="15000"/>
                  </a:spcAft>
                </a:pPr>
                <a:r>
                  <a:rPr lang="en-US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Ulba-FA JV</a:t>
                </a:r>
                <a:r>
                  <a:rPr lang="ru-RU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  <a:p>
                <a:pPr marL="1165225" lvl="1" defTabSz="622487">
                  <a:lnSpc>
                    <a:spcPct val="90000"/>
                  </a:lnSpc>
                  <a:spcAft>
                    <a:spcPct val="15000"/>
                  </a:spcAft>
                </a:pPr>
                <a:r>
                  <a:rPr lang="en-US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Fabrication of the French design FAs for the Chinese market</a:t>
                </a:r>
                <a:endParaRPr lang="ru-RU" sz="1600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519238" lvl="1" algn="just" defTabSz="622487">
                  <a:lnSpc>
                    <a:spcPct val="90000"/>
                  </a:lnSpc>
                  <a:spcAft>
                    <a:spcPct val="15000"/>
                  </a:spcAft>
                </a:pPr>
                <a:endParaRPr lang="en-US" sz="1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65193" lvl="1" algn="just" defTabSz="622487">
                  <a:lnSpc>
                    <a:spcPct val="90000"/>
                  </a:lnSpc>
                  <a:spcAft>
                    <a:spcPct val="15000"/>
                  </a:spcAft>
                </a:pPr>
                <a:endParaRPr lang="ru-RU" sz="1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4170E2BA-7693-4C1E-B34D-13C4EA7A0B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6148" y="1787295"/>
                <a:ext cx="1190483" cy="1179295"/>
              </a:xfrm>
              <a:prstGeom prst="rect">
                <a:avLst/>
              </a:prstGeom>
            </p:spPr>
          </p:pic>
        </p:grpSp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9C43E954-1BF7-419B-8BED-0CE49533D0B5}"/>
                </a:ext>
              </a:extLst>
            </p:cNvPr>
            <p:cNvGrpSpPr/>
            <p:nvPr/>
          </p:nvGrpSpPr>
          <p:grpSpPr>
            <a:xfrm>
              <a:off x="6349619" y="4871133"/>
              <a:ext cx="3139614" cy="1624297"/>
              <a:chOff x="-94690" y="4525775"/>
              <a:chExt cx="3339253" cy="1728687"/>
            </a:xfrm>
          </p:grpSpPr>
          <p:sp>
            <p:nvSpPr>
              <p:cNvPr id="34" name="Полилиния: фигура 33">
                <a:extLst>
                  <a:ext uri="{FF2B5EF4-FFF2-40B4-BE49-F238E27FC236}">
                    <a16:creationId xmlns:a16="http://schemas.microsoft.com/office/drawing/2014/main" id="{F45E6266-2080-43D1-BEB9-C95812E283E3}"/>
                  </a:ext>
                </a:extLst>
              </p:cNvPr>
              <p:cNvSpPr/>
              <p:nvPr/>
            </p:nvSpPr>
            <p:spPr>
              <a:xfrm>
                <a:off x="-94690" y="4525775"/>
                <a:ext cx="3339253" cy="1728687"/>
              </a:xfrm>
              <a:custGeom>
                <a:avLst/>
                <a:gdLst>
                  <a:gd name="connsiteX0" fmla="*/ 234823 w 1408912"/>
                  <a:gd name="connsiteY0" fmla="*/ 0 h 5698758"/>
                  <a:gd name="connsiteX1" fmla="*/ 1174089 w 1408912"/>
                  <a:gd name="connsiteY1" fmla="*/ 0 h 5698758"/>
                  <a:gd name="connsiteX2" fmla="*/ 1408912 w 1408912"/>
                  <a:gd name="connsiteY2" fmla="*/ 234823 h 5698758"/>
                  <a:gd name="connsiteX3" fmla="*/ 1408912 w 1408912"/>
                  <a:gd name="connsiteY3" fmla="*/ 5698758 h 5698758"/>
                  <a:gd name="connsiteX4" fmla="*/ 1408912 w 1408912"/>
                  <a:gd name="connsiteY4" fmla="*/ 5698758 h 5698758"/>
                  <a:gd name="connsiteX5" fmla="*/ 0 w 1408912"/>
                  <a:gd name="connsiteY5" fmla="*/ 5698758 h 5698758"/>
                  <a:gd name="connsiteX6" fmla="*/ 0 w 1408912"/>
                  <a:gd name="connsiteY6" fmla="*/ 5698758 h 5698758"/>
                  <a:gd name="connsiteX7" fmla="*/ 0 w 1408912"/>
                  <a:gd name="connsiteY7" fmla="*/ 234823 h 5698758"/>
                  <a:gd name="connsiteX8" fmla="*/ 234823 w 1408912"/>
                  <a:gd name="connsiteY8" fmla="*/ 0 h 5698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8912" h="5698758">
                    <a:moveTo>
                      <a:pt x="1408912" y="949811"/>
                    </a:moveTo>
                    <a:lnTo>
                      <a:pt x="1408912" y="4748947"/>
                    </a:lnTo>
                    <a:cubicBezTo>
                      <a:pt x="1408912" y="5273513"/>
                      <a:pt x="1382920" y="5698758"/>
                      <a:pt x="1350856" y="5698758"/>
                    </a:cubicBezTo>
                    <a:lnTo>
                      <a:pt x="0" y="5698758"/>
                    </a:lnTo>
                    <a:lnTo>
                      <a:pt x="0" y="569875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350856" y="0"/>
                    </a:lnTo>
                    <a:cubicBezTo>
                      <a:pt x="1382920" y="0"/>
                      <a:pt x="1408912" y="425245"/>
                      <a:pt x="1408912" y="949811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  <a:alpha val="70000"/>
                </a:schemeClr>
              </a:solidFill>
              <a:ln w="12700" cap="flat" cmpd="sng" algn="ctr">
                <a:solidFill>
                  <a:srgbClr val="5B9BD5">
                    <a:alpha val="90000"/>
                    <a:tint val="40000"/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47716" tIns="192651" rIns="316508" bIns="192653" numCol="1" spcCol="1270" anchor="ctr" anchorCtr="0">
                <a:noAutofit/>
              </a:bodyPr>
              <a:lstStyle/>
              <a:p>
                <a:pPr marL="1346200" lvl="1" defTabSz="622487">
                  <a:lnSpc>
                    <a:spcPct val="90000"/>
                  </a:lnSpc>
                  <a:spcAft>
                    <a:spcPct val="15000"/>
                  </a:spcAft>
                </a:pPr>
                <a:r>
                  <a:rPr lang="en-US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U3O8 production with the capacity of  </a:t>
                </a:r>
                <a:r>
                  <a:rPr lang="kk-KZ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r>
                  <a:rPr lang="en-US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ru-RU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</a:t>
                </a:r>
                <a:r>
                  <a:rPr lang="en-US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tU</a:t>
                </a:r>
                <a:r>
                  <a:rPr lang="ru-RU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  <a:r>
                  <a:rPr lang="en-US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</a:t>
                </a:r>
                <a:endParaRPr lang="ru-RU" sz="1600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5" name="Рисунок 34">
                <a:extLst>
                  <a:ext uri="{FF2B5EF4-FFF2-40B4-BE49-F238E27FC236}">
                    <a16:creationId xmlns:a16="http://schemas.microsoft.com/office/drawing/2014/main" id="{BDB2640D-9FD9-4075-8C3A-705F8648DF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5759"/>
              <a:stretch/>
            </p:blipFill>
            <p:spPr>
              <a:xfrm>
                <a:off x="21234" y="4693449"/>
                <a:ext cx="1450950" cy="1505141"/>
              </a:xfrm>
              <a:prstGeom prst="rect">
                <a:avLst/>
              </a:prstGeom>
            </p:spPr>
          </p:pic>
        </p:grpSp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8205EA4C-21B7-4ED5-8AA9-21AA9D914857}"/>
                </a:ext>
              </a:extLst>
            </p:cNvPr>
            <p:cNvGrpSpPr/>
            <p:nvPr/>
          </p:nvGrpSpPr>
          <p:grpSpPr>
            <a:xfrm>
              <a:off x="184150" y="1659059"/>
              <a:ext cx="5984558" cy="2388959"/>
              <a:chOff x="-106118" y="3151067"/>
              <a:chExt cx="5984558" cy="1411357"/>
            </a:xfrm>
          </p:grpSpPr>
          <p:sp>
            <p:nvSpPr>
              <p:cNvPr id="37" name="Полилиния: фигура 36">
                <a:extLst>
                  <a:ext uri="{FF2B5EF4-FFF2-40B4-BE49-F238E27FC236}">
                    <a16:creationId xmlns:a16="http://schemas.microsoft.com/office/drawing/2014/main" id="{AB5350F0-470F-4C62-80E4-2954FD326459}"/>
                  </a:ext>
                </a:extLst>
              </p:cNvPr>
              <p:cNvSpPr/>
              <p:nvPr/>
            </p:nvSpPr>
            <p:spPr>
              <a:xfrm>
                <a:off x="-106118" y="3151067"/>
                <a:ext cx="5984558" cy="1411357"/>
              </a:xfrm>
              <a:custGeom>
                <a:avLst/>
                <a:gdLst>
                  <a:gd name="connsiteX0" fmla="*/ 234823 w 1408912"/>
                  <a:gd name="connsiteY0" fmla="*/ 0 h 5698758"/>
                  <a:gd name="connsiteX1" fmla="*/ 1174089 w 1408912"/>
                  <a:gd name="connsiteY1" fmla="*/ 0 h 5698758"/>
                  <a:gd name="connsiteX2" fmla="*/ 1408912 w 1408912"/>
                  <a:gd name="connsiteY2" fmla="*/ 234823 h 5698758"/>
                  <a:gd name="connsiteX3" fmla="*/ 1408912 w 1408912"/>
                  <a:gd name="connsiteY3" fmla="*/ 5698758 h 5698758"/>
                  <a:gd name="connsiteX4" fmla="*/ 1408912 w 1408912"/>
                  <a:gd name="connsiteY4" fmla="*/ 5698758 h 5698758"/>
                  <a:gd name="connsiteX5" fmla="*/ 0 w 1408912"/>
                  <a:gd name="connsiteY5" fmla="*/ 5698758 h 5698758"/>
                  <a:gd name="connsiteX6" fmla="*/ 0 w 1408912"/>
                  <a:gd name="connsiteY6" fmla="*/ 5698758 h 5698758"/>
                  <a:gd name="connsiteX7" fmla="*/ 0 w 1408912"/>
                  <a:gd name="connsiteY7" fmla="*/ 234823 h 5698758"/>
                  <a:gd name="connsiteX8" fmla="*/ 234823 w 1408912"/>
                  <a:gd name="connsiteY8" fmla="*/ 0 h 5698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8912" h="5698758">
                    <a:moveTo>
                      <a:pt x="1408912" y="949811"/>
                    </a:moveTo>
                    <a:lnTo>
                      <a:pt x="1408912" y="4748947"/>
                    </a:lnTo>
                    <a:cubicBezTo>
                      <a:pt x="1408912" y="5273513"/>
                      <a:pt x="1382920" y="5698758"/>
                      <a:pt x="1350856" y="5698758"/>
                    </a:cubicBezTo>
                    <a:lnTo>
                      <a:pt x="0" y="5698758"/>
                    </a:lnTo>
                    <a:lnTo>
                      <a:pt x="0" y="569875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350856" y="0"/>
                    </a:lnTo>
                    <a:cubicBezTo>
                      <a:pt x="1382920" y="0"/>
                      <a:pt x="1408912" y="425245"/>
                      <a:pt x="1408912" y="949811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  <a:alpha val="70000"/>
                </a:schemeClr>
              </a:solidFill>
              <a:ln w="12700" cap="flat" cmpd="sng" algn="ctr">
                <a:solidFill>
                  <a:srgbClr val="5B9BD5">
                    <a:tint val="40000"/>
                    <a:hueOff val="0"/>
                    <a:satOff val="0"/>
                    <a:lumOff val="0"/>
                    <a:alpha val="85000"/>
                  </a:srgbClr>
                </a:solidFill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47716" tIns="192651" rIns="316508" bIns="192653" numCol="1" spcCol="1270" anchor="ctr" anchorCtr="0">
                <a:noAutofit/>
              </a:bodyPr>
              <a:lstStyle/>
              <a:p>
                <a:pPr marL="1608138" algn="just"/>
                <a:endParaRPr lang="ru-RU" sz="1400" b="1" dirty="0">
                  <a:solidFill>
                    <a:schemeClr val="tx2"/>
                  </a:solidFill>
                </a:endParaRPr>
              </a:p>
              <a:p>
                <a:pPr marL="265193" algn="just"/>
                <a:endParaRPr lang="ru-RU" sz="1600" dirty="0">
                  <a:solidFill>
                    <a:schemeClr val="tx2"/>
                  </a:solidFill>
                </a:endParaRPr>
              </a:p>
              <a:p>
                <a:pPr marL="1879600" indent="-7938">
                  <a:lnSpc>
                    <a:spcPct val="90000"/>
                  </a:lnSpc>
                </a:pPr>
                <a:r>
                  <a:rPr lang="en-US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Uranium oxides deliveries to</a:t>
                </a:r>
                <a:r>
                  <a:rPr lang="ru-RU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2157413" indent="-285750">
                  <a:lnSpc>
                    <a:spcPct val="90000"/>
                  </a:lnSpc>
                  <a:buFont typeface="Wingdings" panose="05000000000000000000" pitchFamily="2" charset="2"/>
                  <a:buChar char="v"/>
                </a:pPr>
                <a:r>
                  <a:rPr lang="en-US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Westinghouse</a:t>
                </a:r>
                <a:r>
                  <a:rPr lang="ru-RU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  <a:p>
                <a:pPr marL="2157413" indent="-285750">
                  <a:lnSpc>
                    <a:spcPct val="90000"/>
                  </a:lnSpc>
                  <a:buFont typeface="Wingdings" panose="05000000000000000000" pitchFamily="2" charset="2"/>
                  <a:buChar char="v"/>
                </a:pPr>
                <a:r>
                  <a:rPr lang="en-US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GNF-A</a:t>
                </a:r>
                <a:r>
                  <a:rPr lang="ru-RU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2157413" indent="-285750">
                  <a:lnSpc>
                    <a:spcPct val="90000"/>
                  </a:lnSpc>
                  <a:buFont typeface="Wingdings" panose="05000000000000000000" pitchFamily="2" charset="2"/>
                  <a:buChar char="v"/>
                </a:pPr>
                <a:r>
                  <a:rPr lang="en-US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Machine Engineering Plant plc</a:t>
                </a:r>
                <a:r>
                  <a:rPr lang="ru-RU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2157413" indent="-285750">
                  <a:lnSpc>
                    <a:spcPct val="90000"/>
                  </a:lnSpc>
                  <a:buFont typeface="Wingdings" panose="05000000000000000000" pitchFamily="2" charset="2"/>
                  <a:buChar char="v"/>
                </a:pPr>
                <a:r>
                  <a:rPr lang="en-US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EdF</a:t>
                </a:r>
                <a:r>
                  <a:rPr lang="ru-RU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2157413" indent="-285750">
                  <a:lnSpc>
                    <a:spcPct val="90000"/>
                  </a:lnSpc>
                  <a:buFont typeface="Wingdings" panose="05000000000000000000" pitchFamily="2" charset="2"/>
                  <a:buChar char="v"/>
                </a:pPr>
                <a:r>
                  <a:rPr lang="en-US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Kansai/Sumitomo </a:t>
                </a:r>
                <a:endParaRPr lang="ru-RU" sz="1600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157413" indent="-285750">
                  <a:lnSpc>
                    <a:spcPct val="90000"/>
                  </a:lnSpc>
                  <a:buFont typeface="Wingdings" panose="05000000000000000000" pitchFamily="2" charset="2"/>
                  <a:buChar char="v"/>
                </a:pPr>
                <a:r>
                  <a:rPr lang="en-US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Orano</a:t>
                </a:r>
                <a:endParaRPr lang="ru-RU" sz="1600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520825">
                  <a:lnSpc>
                    <a:spcPct val="90000"/>
                  </a:lnSpc>
                </a:pPr>
                <a:endParaRPr lang="ru-RU" sz="1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519238" lvl="1" algn="just" defTabSz="622487">
                  <a:lnSpc>
                    <a:spcPct val="90000"/>
                  </a:lnSpc>
                  <a:spcAft>
                    <a:spcPct val="15000"/>
                  </a:spcAft>
                </a:pPr>
                <a:endParaRPr lang="en-US" sz="14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65193" lvl="1" algn="just" defTabSz="622487">
                  <a:lnSpc>
                    <a:spcPct val="90000"/>
                  </a:lnSpc>
                  <a:spcAft>
                    <a:spcPct val="15000"/>
                  </a:spcAft>
                </a:pPr>
                <a:endParaRPr lang="ru-RU" sz="1400" dirty="0">
                  <a:solidFill>
                    <a:schemeClr val="tx2"/>
                  </a:solidFill>
                </a:endParaRPr>
              </a:p>
            </p:txBody>
          </p:sp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E9AB8D3B-9134-43DC-976A-CCEB9272C8C9}"/>
                  </a:ext>
                </a:extLst>
              </p:cNvPr>
              <p:cNvPicPr/>
              <p:nvPr/>
            </p:nvPicPr>
            <p:blipFill rotWithShape="1">
              <a:blip r:embed="rId9"/>
              <a:srcRect l="5599" t="4747" r="25427" b="13272"/>
              <a:stretch/>
            </p:blipFill>
            <p:spPr bwMode="auto">
              <a:xfrm>
                <a:off x="59607" y="3366184"/>
                <a:ext cx="1694682" cy="973484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pic>
          <p:nvPicPr>
            <p:cNvPr id="39" name="Picture 2">
              <a:extLst>
                <a:ext uri="{FF2B5EF4-FFF2-40B4-BE49-F238E27FC236}">
                  <a16:creationId xmlns:a16="http://schemas.microsoft.com/office/drawing/2014/main" id="{A1D5D626-E594-4FDB-ABED-B1E3094E9F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39124" y="356960"/>
              <a:ext cx="726907" cy="775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030EBF3D-8FA7-4364-BAA9-BD2200135661}"/>
              </a:ext>
            </a:extLst>
          </p:cNvPr>
          <p:cNvGrpSpPr/>
          <p:nvPr/>
        </p:nvGrpSpPr>
        <p:grpSpPr>
          <a:xfrm>
            <a:off x="108761" y="219279"/>
            <a:ext cx="9636483" cy="6476940"/>
            <a:chOff x="108761" y="219279"/>
            <a:chExt cx="9636483" cy="6476940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B1B802C2-3175-4FD2-8DE4-D880BFB264CF}"/>
                </a:ext>
              </a:extLst>
            </p:cNvPr>
            <p:cNvGrpSpPr/>
            <p:nvPr/>
          </p:nvGrpSpPr>
          <p:grpSpPr>
            <a:xfrm>
              <a:off x="501666" y="1139182"/>
              <a:ext cx="8886015" cy="5557037"/>
              <a:chOff x="1053874" y="1183866"/>
              <a:chExt cx="8886015" cy="5557037"/>
            </a:xfrm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03898102-5FAB-44F5-92B3-C4BF88B199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4281" r="22680"/>
              <a:stretch/>
            </p:blipFill>
            <p:spPr>
              <a:xfrm>
                <a:off x="4633171" y="1288857"/>
                <a:ext cx="5306718" cy="5452046"/>
              </a:xfrm>
              <a:prstGeom prst="rect">
                <a:avLst/>
              </a:prstGeom>
            </p:spPr>
          </p:pic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1F8E259F-0D05-4701-A854-6EAA506122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874" y="1288857"/>
                <a:ext cx="3581025" cy="3094106"/>
              </a:xfrm>
              <a:prstGeom prst="rect">
                <a:avLst/>
              </a:prstGeom>
            </p:spPr>
          </p:pic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60F65360-4618-4ACD-A3B0-0F475A0D3C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874" y="4359903"/>
                <a:ext cx="3581025" cy="2380999"/>
              </a:xfrm>
              <a:prstGeom prst="rect">
                <a:avLst/>
              </a:prstGeom>
            </p:spPr>
          </p:pic>
          <p:pic>
            <p:nvPicPr>
              <p:cNvPr id="55" name="Picture 3">
                <a:extLst>
                  <a:ext uri="{FF2B5EF4-FFF2-40B4-BE49-F238E27FC236}">
                    <a16:creationId xmlns:a16="http://schemas.microsoft.com/office/drawing/2014/main" id="{077316D8-1913-4EA2-9EF3-3499A24201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13490" y="1183866"/>
                <a:ext cx="903193" cy="764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127000"/>
              </a:effectLst>
            </p:spPr>
          </p:pic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3594D52-7EE7-47E7-8562-3B5F37E203FA}"/>
                </a:ext>
              </a:extLst>
            </p:cNvPr>
            <p:cNvSpPr txBox="1"/>
            <p:nvPr/>
          </p:nvSpPr>
          <p:spPr>
            <a:xfrm>
              <a:off x="5589813" y="619459"/>
              <a:ext cx="817562" cy="4127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165" b="1" dirty="0">
                  <a:solidFill>
                    <a:prstClr val="white"/>
                  </a:solidFill>
                  <a:latin typeface="Myriad Pro Cond" panose="020B0506030403020204" pitchFamily="34" charset="0"/>
                </a:rPr>
                <a:t>ЗА22.2</a:t>
              </a:r>
            </a:p>
          </p:txBody>
        </p:sp>
        <p:sp>
          <p:nvSpPr>
            <p:cNvPr id="45" name="Параллелограмм 44">
              <a:extLst>
                <a:ext uri="{FF2B5EF4-FFF2-40B4-BE49-F238E27FC236}">
                  <a16:creationId xmlns:a16="http://schemas.microsoft.com/office/drawing/2014/main" id="{8B64770A-474F-4103-9499-7B13EF340521}"/>
                </a:ext>
              </a:extLst>
            </p:cNvPr>
            <p:cNvSpPr/>
            <p:nvPr/>
          </p:nvSpPr>
          <p:spPr>
            <a:xfrm>
              <a:off x="6020657" y="292224"/>
              <a:ext cx="2841249" cy="486332"/>
            </a:xfrm>
            <a:prstGeom prst="parallelogram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ru-RU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UMP JSC</a:t>
              </a:r>
              <a:r>
                <a:rPr lang="ru-RU" altLang="ru-RU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id="{1194D217-C725-4E6B-91B9-306A442589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61" y="219279"/>
              <a:ext cx="1204729" cy="817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AutoShape 17">
              <a:extLst>
                <a:ext uri="{FF2B5EF4-FFF2-40B4-BE49-F238E27FC236}">
                  <a16:creationId xmlns:a16="http://schemas.microsoft.com/office/drawing/2014/main" id="{B942CD6A-6E13-496F-9FF1-C48BC8E05B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0431" y="292224"/>
              <a:ext cx="4880226" cy="1721511"/>
            </a:xfrm>
            <a:prstGeom prst="parallelogram">
              <a:avLst>
                <a:gd name="adj" fmla="val 28625"/>
              </a:avLst>
            </a:prstGeom>
            <a:solidFill>
              <a:srgbClr val="002060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b="1" dirty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  <a:p>
              <a:pPr eaLnBrk="1" hangingPunct="1"/>
              <a:endParaRPr lang="en-US" altLang="ru-RU" sz="1600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  <a:p>
              <a:pPr marL="360363" eaLnBrk="1" hangingPunct="1"/>
              <a:r>
                <a:rPr lang="en-US" altLang="ru-RU" sz="1600" b="1" cap="all" dirty="0">
                  <a:solidFill>
                    <a:srgbClr val="FFFFFF"/>
                  </a:solidFill>
                  <a:cs typeface="Arial" panose="020B0604020202020204" pitchFamily="34" charset="0"/>
                </a:rPr>
                <a:t>Beryllium business</a:t>
              </a:r>
            </a:p>
            <a:p>
              <a:pPr marL="360363" eaLnBrk="1" hangingPunct="1"/>
              <a:r>
                <a:rPr lang="en-US" altLang="ru-RU" sz="16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ST</a:t>
              </a:r>
              <a:r>
                <a:rPr lang="ru-RU" altLang="ru-RU" sz="16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 3:	</a:t>
              </a:r>
              <a:r>
                <a:rPr lang="en-US" altLang="ru-RU" sz="16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 Expand marketing and </a:t>
              </a:r>
            </a:p>
            <a:p>
              <a:pPr marL="360363" eaLnBrk="1" hangingPunct="1"/>
              <a:r>
                <a:rPr lang="en-US" altLang="ru-RU" sz="16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increase sales volumes of </a:t>
              </a:r>
            </a:p>
            <a:p>
              <a:pPr marL="360363" eaLnBrk="1" hangingPunct="1"/>
              <a:r>
                <a:rPr lang="en-US" altLang="ru-RU" sz="16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higher value added Beryllium </a:t>
              </a:r>
            </a:p>
            <a:p>
              <a:pPr marL="360363" eaLnBrk="1" hangingPunct="1"/>
              <a:r>
                <a:rPr lang="en-US" altLang="ru-RU" sz="16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products </a:t>
              </a:r>
              <a:endParaRPr lang="ru-RU" altLang="ru-RU" sz="1600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  <a:p>
              <a:pPr eaLnBrk="1" hangingPunct="1"/>
              <a:endParaRPr lang="ru-RU" altLang="ru-RU" sz="2000" b="1" dirty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  <a:p>
              <a:pPr eaLnBrk="1" hangingPunct="1"/>
              <a:endParaRPr lang="ru-RU" altLang="ru-RU" dirty="0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25205000-55A2-427E-9E00-D002B2DA7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9819" y="234233"/>
              <a:ext cx="785425" cy="1114106"/>
            </a:xfrm>
            <a:prstGeom prst="rect">
              <a:avLst/>
            </a:prstGeom>
          </p:spPr>
        </p:pic>
        <p:sp>
          <p:nvSpPr>
            <p:cNvPr id="52" name="Прямоугольник 10">
              <a:extLst>
                <a:ext uri="{FF2B5EF4-FFF2-40B4-BE49-F238E27FC236}">
                  <a16:creationId xmlns:a16="http://schemas.microsoft.com/office/drawing/2014/main" id="{43DC5376-CBB9-4449-9D77-225435AD6CE1}"/>
                </a:ext>
              </a:extLst>
            </p:cNvPr>
            <p:cNvSpPr/>
            <p:nvPr/>
          </p:nvSpPr>
          <p:spPr>
            <a:xfrm>
              <a:off x="427109" y="3338848"/>
              <a:ext cx="1944216" cy="359532"/>
            </a:xfrm>
            <a:custGeom>
              <a:avLst/>
              <a:gdLst>
                <a:gd name="connsiteX0" fmla="*/ 0 w 9330656"/>
                <a:gd name="connsiteY0" fmla="*/ 0 h 460902"/>
                <a:gd name="connsiteX1" fmla="*/ 9330656 w 9330656"/>
                <a:gd name="connsiteY1" fmla="*/ 0 h 460902"/>
                <a:gd name="connsiteX2" fmla="*/ 9330656 w 9330656"/>
                <a:gd name="connsiteY2" fmla="*/ 460902 h 460902"/>
                <a:gd name="connsiteX3" fmla="*/ 0 w 9330656"/>
                <a:gd name="connsiteY3" fmla="*/ 460902 h 460902"/>
                <a:gd name="connsiteX4" fmla="*/ 0 w 9330656"/>
                <a:gd name="connsiteY4" fmla="*/ 0 h 460902"/>
                <a:gd name="connsiteX0" fmla="*/ 0 w 9330656"/>
                <a:gd name="connsiteY0" fmla="*/ 0 h 460902"/>
                <a:gd name="connsiteX1" fmla="*/ 9330656 w 9330656"/>
                <a:gd name="connsiteY1" fmla="*/ 0 h 460902"/>
                <a:gd name="connsiteX2" fmla="*/ 8997281 w 9330656"/>
                <a:gd name="connsiteY2" fmla="*/ 460902 h 460902"/>
                <a:gd name="connsiteX3" fmla="*/ 0 w 9330656"/>
                <a:gd name="connsiteY3" fmla="*/ 460902 h 460902"/>
                <a:gd name="connsiteX4" fmla="*/ 0 w 9330656"/>
                <a:gd name="connsiteY4" fmla="*/ 0 h 4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30656" h="460902">
                  <a:moveTo>
                    <a:pt x="0" y="0"/>
                  </a:moveTo>
                  <a:lnTo>
                    <a:pt x="9330656" y="0"/>
                  </a:lnTo>
                  <a:lnTo>
                    <a:pt x="8997281" y="460902"/>
                  </a:lnTo>
                  <a:lnTo>
                    <a:pt x="0" y="4609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alpha val="78824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TARGETS</a:t>
              </a:r>
              <a:endParaRPr lang="ru-RU" sz="2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Полилиния: фигура 49">
              <a:extLst>
                <a:ext uri="{FF2B5EF4-FFF2-40B4-BE49-F238E27FC236}">
                  <a16:creationId xmlns:a16="http://schemas.microsoft.com/office/drawing/2014/main" id="{32A8F1A8-9B0E-4BE5-AC2B-A005CDE161B6}"/>
                </a:ext>
              </a:extLst>
            </p:cNvPr>
            <p:cNvSpPr/>
            <p:nvPr/>
          </p:nvSpPr>
          <p:spPr>
            <a:xfrm>
              <a:off x="427109" y="3769864"/>
              <a:ext cx="9069316" cy="1932191"/>
            </a:xfrm>
            <a:custGeom>
              <a:avLst/>
              <a:gdLst>
                <a:gd name="connsiteX0" fmla="*/ 234823 w 1408912"/>
                <a:gd name="connsiteY0" fmla="*/ 0 h 5698758"/>
                <a:gd name="connsiteX1" fmla="*/ 1174089 w 1408912"/>
                <a:gd name="connsiteY1" fmla="*/ 0 h 5698758"/>
                <a:gd name="connsiteX2" fmla="*/ 1408912 w 1408912"/>
                <a:gd name="connsiteY2" fmla="*/ 234823 h 5698758"/>
                <a:gd name="connsiteX3" fmla="*/ 1408912 w 1408912"/>
                <a:gd name="connsiteY3" fmla="*/ 5698758 h 5698758"/>
                <a:gd name="connsiteX4" fmla="*/ 1408912 w 1408912"/>
                <a:gd name="connsiteY4" fmla="*/ 5698758 h 5698758"/>
                <a:gd name="connsiteX5" fmla="*/ 0 w 1408912"/>
                <a:gd name="connsiteY5" fmla="*/ 5698758 h 5698758"/>
                <a:gd name="connsiteX6" fmla="*/ 0 w 1408912"/>
                <a:gd name="connsiteY6" fmla="*/ 5698758 h 5698758"/>
                <a:gd name="connsiteX7" fmla="*/ 0 w 1408912"/>
                <a:gd name="connsiteY7" fmla="*/ 234823 h 5698758"/>
                <a:gd name="connsiteX8" fmla="*/ 234823 w 1408912"/>
                <a:gd name="connsiteY8" fmla="*/ 0 h 569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8912" h="5698758">
                  <a:moveTo>
                    <a:pt x="1408912" y="949811"/>
                  </a:moveTo>
                  <a:lnTo>
                    <a:pt x="1408912" y="4748947"/>
                  </a:lnTo>
                  <a:cubicBezTo>
                    <a:pt x="1408912" y="5273513"/>
                    <a:pt x="1382920" y="5698758"/>
                    <a:pt x="1350856" y="5698758"/>
                  </a:cubicBezTo>
                  <a:lnTo>
                    <a:pt x="0" y="5698758"/>
                  </a:lnTo>
                  <a:lnTo>
                    <a:pt x="0" y="569875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350856" y="0"/>
                  </a:lnTo>
                  <a:cubicBezTo>
                    <a:pt x="1382920" y="0"/>
                    <a:pt x="1408912" y="425245"/>
                    <a:pt x="1408912" y="94981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84000"/>
              </a:schemeClr>
            </a:solidFill>
            <a:ln w="12700" cap="flat" cmpd="sng" algn="ctr">
              <a:solidFill>
                <a:srgbClr val="5B9BD5">
                  <a:tint val="40000"/>
                  <a:hueOff val="0"/>
                  <a:satOff val="0"/>
                  <a:lum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716" tIns="192651" rIns="316508" bIns="192653" numCol="1" spcCol="1270" anchor="ctr" anchorCtr="0">
              <a:noAutofit/>
            </a:bodyPr>
            <a:lstStyle/>
            <a:p>
              <a:pPr marL="1608138" algn="just"/>
              <a:endParaRPr lang="ru-RU" sz="1400" dirty="0">
                <a:solidFill>
                  <a:schemeClr val="tx2"/>
                </a:solidFill>
              </a:endParaRPr>
            </a:p>
            <a:p>
              <a:pPr marL="1884363" algn="just"/>
              <a:r>
                <a:rPr lang="en-US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Upgrade Beryllium Operations in order to</a:t>
              </a:r>
              <a:r>
                <a:rPr lang="ru-RU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1884363" algn="just">
                <a:buFont typeface="Wingdings" panose="05000000000000000000" pitchFamily="2" charset="2"/>
                <a:buChar char="v"/>
              </a:pPr>
              <a:r>
                <a:rPr lang="en-US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Expand a range of products</a:t>
              </a:r>
              <a:r>
                <a:rPr lang="ru-RU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</a:t>
              </a:r>
            </a:p>
            <a:p>
              <a:pPr marL="1884363" algn="just">
                <a:buFont typeface="Wingdings" panose="05000000000000000000" pitchFamily="2" charset="2"/>
                <a:buChar char="v"/>
              </a:pPr>
              <a:r>
                <a:rPr lang="en-US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Increase volumes of higher value added products</a:t>
              </a:r>
              <a:r>
                <a:rPr lang="ru-RU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  <a:p>
              <a:pPr marL="1884363" algn="just"/>
              <a:r>
                <a:rPr lang="en-US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Implementation date</a:t>
              </a:r>
              <a:r>
                <a:rPr lang="ru-RU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- 2019-2023</a:t>
              </a:r>
            </a:p>
            <a:p>
              <a:pPr marL="416050" lvl="1" algn="just" defTabSz="622487">
                <a:lnSpc>
                  <a:spcPct val="90000"/>
                </a:lnSpc>
                <a:spcAft>
                  <a:spcPct val="15000"/>
                </a:spcAft>
              </a:pPr>
              <a:endParaRPr lang="ru-RU" sz="1600" dirty="0">
                <a:solidFill>
                  <a:schemeClr val="tx2"/>
                </a:solidFill>
              </a:endParaRPr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457EAA79-6E7E-4043-A21F-69BE34425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34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2099" y="3921112"/>
              <a:ext cx="1805031" cy="158460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4E730B6-3DBE-4D6C-A556-754AF03F89CB}"/>
              </a:ext>
            </a:extLst>
          </p:cNvPr>
          <p:cNvGrpSpPr/>
          <p:nvPr/>
        </p:nvGrpSpPr>
        <p:grpSpPr>
          <a:xfrm>
            <a:off x="134758" y="187060"/>
            <a:ext cx="9636483" cy="6483880"/>
            <a:chOff x="134758" y="187060"/>
            <a:chExt cx="9636483" cy="6483880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99E2EC87-C1F5-4F00-8E7B-003F83B4A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7071" y="864970"/>
              <a:ext cx="8503182" cy="5805970"/>
            </a:xfrm>
            <a:prstGeom prst="rect">
              <a:avLst/>
            </a:prstGeom>
          </p:spPr>
        </p:pic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2DE284A9-4A98-4A56-A459-CE9A3ACE3C46}"/>
                </a:ext>
              </a:extLst>
            </p:cNvPr>
            <p:cNvGrpSpPr/>
            <p:nvPr/>
          </p:nvGrpSpPr>
          <p:grpSpPr>
            <a:xfrm>
              <a:off x="134758" y="187060"/>
              <a:ext cx="9636483" cy="2902092"/>
              <a:chOff x="134758" y="187060"/>
              <a:chExt cx="9636483" cy="2902092"/>
            </a:xfrm>
          </p:grpSpPr>
          <p:grpSp>
            <p:nvGrpSpPr>
              <p:cNvPr id="3" name="Группа 2">
                <a:extLst>
                  <a:ext uri="{FF2B5EF4-FFF2-40B4-BE49-F238E27FC236}">
                    <a16:creationId xmlns:a16="http://schemas.microsoft.com/office/drawing/2014/main" id="{4A59D873-07C8-411B-AA25-5E0A70F235B9}"/>
                  </a:ext>
                </a:extLst>
              </p:cNvPr>
              <p:cNvGrpSpPr/>
              <p:nvPr/>
            </p:nvGrpSpPr>
            <p:grpSpPr>
              <a:xfrm>
                <a:off x="134758" y="187060"/>
                <a:ext cx="9636483" cy="1129060"/>
                <a:chOff x="108761" y="219279"/>
                <a:chExt cx="9636483" cy="1129060"/>
              </a:xfrm>
            </p:grpSpPr>
            <p:sp>
              <p:nvSpPr>
                <p:cNvPr id="39" name="Параллелограмм 38">
                  <a:extLst>
                    <a:ext uri="{FF2B5EF4-FFF2-40B4-BE49-F238E27FC236}">
                      <a16:creationId xmlns:a16="http://schemas.microsoft.com/office/drawing/2014/main" id="{94ADE00D-D515-4E91-9646-3EA74ABBCE34}"/>
                    </a:ext>
                  </a:extLst>
                </p:cNvPr>
                <p:cNvSpPr/>
                <p:nvPr/>
              </p:nvSpPr>
              <p:spPr>
                <a:xfrm>
                  <a:off x="6366998" y="292224"/>
                  <a:ext cx="2494908" cy="486332"/>
                </a:xfrm>
                <a:prstGeom prst="parallelogram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altLang="ru-RU" sz="2000" b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UMP JSC</a:t>
                  </a:r>
                  <a:endParaRPr lang="ru-RU" sz="2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40" name="Picture 2">
                  <a:extLst>
                    <a:ext uri="{FF2B5EF4-FFF2-40B4-BE49-F238E27FC236}">
                      <a16:creationId xmlns:a16="http://schemas.microsoft.com/office/drawing/2014/main" id="{AAC6096E-5B2D-4484-AA13-329334361A1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8761" y="219279"/>
                  <a:ext cx="1204729" cy="817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2" name="AutoShape 17">
                  <a:extLst>
                    <a:ext uri="{FF2B5EF4-FFF2-40B4-BE49-F238E27FC236}">
                      <a16:creationId xmlns:a16="http://schemas.microsoft.com/office/drawing/2014/main" id="{50B406A3-BD6B-4701-9C11-A9279DB5D9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1402" y="292224"/>
                  <a:ext cx="4955595" cy="764665"/>
                </a:xfrm>
                <a:prstGeom prst="parallelogram">
                  <a:avLst>
                    <a:gd name="adj" fmla="val 28625"/>
                  </a:avLst>
                </a:prstGeom>
                <a:solidFill>
                  <a:srgbClr val="002060"/>
                </a:solidFill>
                <a:ln>
                  <a:noFill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ru-RU" altLang="ru-RU" b="1" dirty="0">
                    <a:solidFill>
                      <a:srgbClr val="FFFFFF"/>
                    </a:solidFill>
                    <a:latin typeface="Times New Roman" panose="02020603050405020304" pitchFamily="18" charset="0"/>
                  </a:endParaRPr>
                </a:p>
                <a:p>
                  <a:pPr eaLnBrk="1" hangingPunct="1"/>
                  <a:endParaRPr lang="en-US" altLang="ru-RU" sz="1600" b="1" dirty="0">
                    <a:solidFill>
                      <a:srgbClr val="FFFFFF"/>
                    </a:solidFill>
                    <a:cs typeface="Arial" panose="020B0604020202020204" pitchFamily="34" charset="0"/>
                  </a:endParaRPr>
                </a:p>
                <a:p>
                  <a:pPr marL="452438" eaLnBrk="1" hangingPunct="1"/>
                  <a:r>
                    <a:rPr lang="en-US" altLang="ru-RU" b="1" cap="all" dirty="0">
                      <a:solidFill>
                        <a:srgbClr val="FFFFFF"/>
                      </a:solidFill>
                      <a:cs typeface="Arial" panose="020B0604020202020204" pitchFamily="34" charset="0"/>
                    </a:rPr>
                    <a:t>Beryllium operations </a:t>
                  </a:r>
                </a:p>
                <a:p>
                  <a:pPr marL="452438" eaLnBrk="1" hangingPunct="1"/>
                  <a:r>
                    <a:rPr lang="en-US" altLang="ru-RU" b="1" cap="all" dirty="0">
                      <a:solidFill>
                        <a:srgbClr val="FFFFFF"/>
                      </a:solidFill>
                      <a:cs typeface="Arial" panose="020B0604020202020204" pitchFamily="34" charset="0"/>
                    </a:rPr>
                    <a:t>in </a:t>
                  </a:r>
                  <a:r>
                    <a:rPr lang="ru-RU" altLang="ru-RU" b="1" cap="all" dirty="0">
                      <a:solidFill>
                        <a:srgbClr val="FFFFFF"/>
                      </a:solidFill>
                      <a:cs typeface="Arial" panose="020B0604020202020204" pitchFamily="34" charset="0"/>
                    </a:rPr>
                    <a:t>2028</a:t>
                  </a:r>
                  <a:endParaRPr lang="en-US" altLang="ru-RU" b="1" cap="all" dirty="0">
                    <a:solidFill>
                      <a:srgbClr val="FFFFFF"/>
                    </a:solidFill>
                    <a:cs typeface="Arial" panose="020B0604020202020204" pitchFamily="34" charset="0"/>
                  </a:endParaRPr>
                </a:p>
                <a:p>
                  <a:pPr eaLnBrk="1" hangingPunct="1"/>
                  <a:endParaRPr lang="ru-RU" altLang="ru-RU" sz="2000" b="1" dirty="0">
                    <a:solidFill>
                      <a:srgbClr val="FFFFFF"/>
                    </a:solidFill>
                    <a:latin typeface="Times New Roman" panose="02020603050405020304" pitchFamily="18" charset="0"/>
                  </a:endParaRPr>
                </a:p>
                <a:p>
                  <a:pPr eaLnBrk="1" hangingPunct="1"/>
                  <a:endParaRPr lang="ru-RU" altLang="ru-RU" dirty="0"/>
                </a:p>
              </p:txBody>
            </p:sp>
            <p:pic>
              <p:nvPicPr>
                <p:cNvPr id="43" name="Рисунок 42">
                  <a:extLst>
                    <a:ext uri="{FF2B5EF4-FFF2-40B4-BE49-F238E27FC236}">
                      <a16:creationId xmlns:a16="http://schemas.microsoft.com/office/drawing/2014/main" id="{912C5C17-DCA8-44E2-A9CD-BB8948FEA7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59819" y="234233"/>
                  <a:ext cx="785425" cy="1114106"/>
                </a:xfrm>
                <a:prstGeom prst="rect">
                  <a:avLst/>
                </a:prstGeom>
              </p:spPr>
            </p:pic>
            <p:pic>
              <p:nvPicPr>
                <p:cNvPr id="45" name="Picture 3">
                  <a:extLst>
                    <a:ext uri="{FF2B5EF4-FFF2-40B4-BE49-F238E27FC236}">
                      <a16:creationId xmlns:a16="http://schemas.microsoft.com/office/drawing/2014/main" id="{CE5AA6C8-73B0-4A0A-BC67-959620CD9B4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1539522" y="292224"/>
                  <a:ext cx="903193" cy="7646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softEdge rad="127000"/>
                </a:effectLst>
              </p:spPr>
            </p:pic>
          </p:grpSp>
          <p:sp>
            <p:nvSpPr>
              <p:cNvPr id="48" name="Полилиния: фигура 47">
                <a:extLst>
                  <a:ext uri="{FF2B5EF4-FFF2-40B4-BE49-F238E27FC236}">
                    <a16:creationId xmlns:a16="http://schemas.microsoft.com/office/drawing/2014/main" id="{D250942B-AF9E-4970-A3D7-7BBBAE172284}"/>
                  </a:ext>
                </a:extLst>
              </p:cNvPr>
              <p:cNvSpPr/>
              <p:nvPr/>
            </p:nvSpPr>
            <p:spPr>
              <a:xfrm>
                <a:off x="482633" y="1247676"/>
                <a:ext cx="8832512" cy="1841476"/>
              </a:xfrm>
              <a:custGeom>
                <a:avLst/>
                <a:gdLst>
                  <a:gd name="connsiteX0" fmla="*/ 234823 w 1408912"/>
                  <a:gd name="connsiteY0" fmla="*/ 0 h 5698758"/>
                  <a:gd name="connsiteX1" fmla="*/ 1174089 w 1408912"/>
                  <a:gd name="connsiteY1" fmla="*/ 0 h 5698758"/>
                  <a:gd name="connsiteX2" fmla="*/ 1408912 w 1408912"/>
                  <a:gd name="connsiteY2" fmla="*/ 234823 h 5698758"/>
                  <a:gd name="connsiteX3" fmla="*/ 1408912 w 1408912"/>
                  <a:gd name="connsiteY3" fmla="*/ 5698758 h 5698758"/>
                  <a:gd name="connsiteX4" fmla="*/ 1408912 w 1408912"/>
                  <a:gd name="connsiteY4" fmla="*/ 5698758 h 5698758"/>
                  <a:gd name="connsiteX5" fmla="*/ 0 w 1408912"/>
                  <a:gd name="connsiteY5" fmla="*/ 5698758 h 5698758"/>
                  <a:gd name="connsiteX6" fmla="*/ 0 w 1408912"/>
                  <a:gd name="connsiteY6" fmla="*/ 5698758 h 5698758"/>
                  <a:gd name="connsiteX7" fmla="*/ 0 w 1408912"/>
                  <a:gd name="connsiteY7" fmla="*/ 234823 h 5698758"/>
                  <a:gd name="connsiteX8" fmla="*/ 234823 w 1408912"/>
                  <a:gd name="connsiteY8" fmla="*/ 0 h 5698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08912" h="5698758">
                    <a:moveTo>
                      <a:pt x="1408912" y="949811"/>
                    </a:moveTo>
                    <a:lnTo>
                      <a:pt x="1408912" y="4748947"/>
                    </a:lnTo>
                    <a:cubicBezTo>
                      <a:pt x="1408912" y="5273513"/>
                      <a:pt x="1382920" y="5698758"/>
                      <a:pt x="1350856" y="5698758"/>
                    </a:cubicBezTo>
                    <a:lnTo>
                      <a:pt x="0" y="5698758"/>
                    </a:lnTo>
                    <a:lnTo>
                      <a:pt x="0" y="569875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350856" y="0"/>
                    </a:lnTo>
                    <a:cubicBezTo>
                      <a:pt x="1382920" y="0"/>
                      <a:pt x="1408912" y="425245"/>
                      <a:pt x="1408912" y="949811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  <a:alpha val="69000"/>
                </a:schemeClr>
              </a:solidFill>
              <a:ln w="12700" cap="flat" cmpd="sng" algn="ctr">
                <a:solidFill>
                  <a:srgbClr val="5B9BD5">
                    <a:tint val="40000"/>
                    <a:hueOff val="0"/>
                    <a:satOff val="0"/>
                    <a:lumOff val="0"/>
                    <a:alpha val="67000"/>
                  </a:srgbClr>
                </a:solidFill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47716" tIns="192651" rIns="316508" bIns="192653" numCol="1" spcCol="1270" anchor="ctr" anchorCtr="0">
                <a:noAutofit/>
              </a:bodyPr>
              <a:lstStyle/>
              <a:p>
                <a:pPr marL="1979613" indent="-342900" defTabSz="719354">
                  <a:lnSpc>
                    <a:spcPct val="90000"/>
                  </a:lnSpc>
                </a:pPr>
                <a:endParaRPr lang="ru-RU" sz="2400" b="1" dirty="0">
                  <a:solidFill>
                    <a:srgbClr val="00542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154238" indent="-342900" defTabSz="719354">
                  <a:lnSpc>
                    <a:spcPct val="90000"/>
                  </a:lnSpc>
                </a:pPr>
                <a:r>
                  <a:rPr lang="en-US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Increased sales volumes of</a:t>
                </a:r>
                <a:r>
                  <a:rPr lang="ru-RU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2154238" indent="-342900" defTabSz="719354">
                  <a:lnSpc>
                    <a:spcPct val="90000"/>
                  </a:lnSpc>
                  <a:buFont typeface="Wingdings" panose="05000000000000000000" pitchFamily="2" charset="2"/>
                  <a:buChar char="v"/>
                </a:pPr>
                <a:r>
                  <a:rPr lang="en-US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Technical grade Beryllium metal</a:t>
                </a:r>
                <a:r>
                  <a:rPr lang="ru-RU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marL="2154238" indent="-342900" defTabSz="719354">
                  <a:lnSpc>
                    <a:spcPct val="90000"/>
                  </a:lnSpc>
                  <a:buFont typeface="Wingdings" panose="05000000000000000000" pitchFamily="2" charset="2"/>
                  <a:buChar char="v"/>
                </a:pPr>
                <a:r>
                  <a:rPr lang="en-US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Sintered technical grade Beryllium articles and billets</a:t>
                </a:r>
                <a:r>
                  <a:rPr lang="ru-RU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marL="2154238" indent="-342900" defTabSz="719354">
                  <a:lnSpc>
                    <a:spcPct val="90000"/>
                  </a:lnSpc>
                  <a:buFont typeface="Wingdings" panose="05000000000000000000" pitchFamily="2" charset="2"/>
                  <a:buChar char="v"/>
                </a:pPr>
                <a:r>
                  <a:rPr lang="en-US" sz="1600" b="1" dirty="0">
                    <a:solidFill>
                      <a:srgbClr val="00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Beryllium Copper</a:t>
                </a:r>
                <a:endParaRPr lang="ru-RU" sz="1600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154238" indent="-342900" defTabSz="719354">
                  <a:lnSpc>
                    <a:spcPct val="90000"/>
                  </a:lnSpc>
                  <a:buFont typeface="Wingdings" panose="05000000000000000000" pitchFamily="2" charset="2"/>
                  <a:buChar char="v"/>
                </a:pPr>
                <a:endParaRPr lang="ru-RU" sz="1600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349780" defTabSz="719354">
                  <a:lnSpc>
                    <a:spcPct val="90000"/>
                  </a:lnSpc>
                </a:pPr>
                <a:endParaRPr lang="ru-RU" sz="2400" b="1" dirty="0">
                  <a:solidFill>
                    <a:srgbClr val="00542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43A039E9-55F2-4B9A-A4CA-7C6D43AEB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9286" y="3950020"/>
              <a:ext cx="2754373" cy="2068398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51118B26-0F2D-404D-88AF-23B124BDF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10083" y="3961794"/>
              <a:ext cx="2728525" cy="2068398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E339E855-AD25-4242-BB6B-4800BA1566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8057" r="13357"/>
            <a:stretch/>
          </p:blipFill>
          <p:spPr>
            <a:xfrm>
              <a:off x="564585" y="1326518"/>
              <a:ext cx="1760459" cy="1709457"/>
            </a:xfrm>
            <a:prstGeom prst="rect">
              <a:avLst/>
            </a:prstGeom>
          </p:spPr>
        </p:pic>
        <p:pic>
          <p:nvPicPr>
            <p:cNvPr id="17" name="Рисунок 4">
              <a:extLst>
                <a:ext uri="{FF2B5EF4-FFF2-40B4-BE49-F238E27FC236}">
                  <a16:creationId xmlns:a16="http://schemas.microsoft.com/office/drawing/2014/main" id="{45A6D0B4-9592-4901-99EC-F802ED6B98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957" y="3961794"/>
              <a:ext cx="1802947" cy="2068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95C01EA-449B-4C6D-B4E4-CD70C3468B2D}"/>
              </a:ext>
            </a:extLst>
          </p:cNvPr>
          <p:cNvGrpSpPr/>
          <p:nvPr/>
        </p:nvGrpSpPr>
        <p:grpSpPr>
          <a:xfrm>
            <a:off x="108761" y="219279"/>
            <a:ext cx="9636483" cy="6435999"/>
            <a:chOff x="108761" y="219279"/>
            <a:chExt cx="9636483" cy="6435999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B01860EE-20F7-4355-B92C-408C48584F99}"/>
                </a:ext>
              </a:extLst>
            </p:cNvPr>
            <p:cNvPicPr/>
            <p:nvPr/>
          </p:nvPicPr>
          <p:blipFill rotWithShape="1">
            <a:blip r:embed="rId2"/>
            <a:srcRect l="5452" t="4811" r="5398" b="12212"/>
            <a:stretch/>
          </p:blipFill>
          <p:spPr bwMode="auto">
            <a:xfrm>
              <a:off x="813723" y="1185454"/>
              <a:ext cx="7702519" cy="546982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83F6820-51A4-410F-8E0F-B9755845B35D}"/>
                </a:ext>
              </a:extLst>
            </p:cNvPr>
            <p:cNvSpPr txBox="1"/>
            <p:nvPr/>
          </p:nvSpPr>
          <p:spPr>
            <a:xfrm>
              <a:off x="5589813" y="619459"/>
              <a:ext cx="817562" cy="4127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165" b="1" dirty="0">
                  <a:solidFill>
                    <a:prstClr val="white"/>
                  </a:solidFill>
                  <a:latin typeface="Myriad Pro Cond" panose="020B0506030403020204" pitchFamily="34" charset="0"/>
                </a:rPr>
                <a:t>ЗА22.2</a:t>
              </a:r>
            </a:p>
          </p:txBody>
        </p:sp>
        <p:sp>
          <p:nvSpPr>
            <p:cNvPr id="30" name="Параллелограмм 29">
              <a:extLst>
                <a:ext uri="{FF2B5EF4-FFF2-40B4-BE49-F238E27FC236}">
                  <a16:creationId xmlns:a16="http://schemas.microsoft.com/office/drawing/2014/main" id="{203AEC11-12F8-47C1-8C65-D71F28041B43}"/>
                </a:ext>
              </a:extLst>
            </p:cNvPr>
            <p:cNvSpPr/>
            <p:nvPr/>
          </p:nvSpPr>
          <p:spPr>
            <a:xfrm>
              <a:off x="6020657" y="292224"/>
              <a:ext cx="2841249" cy="486332"/>
            </a:xfrm>
            <a:prstGeom prst="parallelogram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ru-RU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UMP JSC</a:t>
              </a:r>
              <a:r>
                <a:rPr lang="ru-RU" altLang="ru-RU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F1F73DF3-A919-4F3F-9913-6F79F38D3C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61" y="219279"/>
              <a:ext cx="1204729" cy="817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AutoShape 17">
              <a:extLst>
                <a:ext uri="{FF2B5EF4-FFF2-40B4-BE49-F238E27FC236}">
                  <a16:creationId xmlns:a16="http://schemas.microsoft.com/office/drawing/2014/main" id="{164FB551-2AE4-42FB-BE66-7A389D9221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0431" y="292224"/>
              <a:ext cx="4880226" cy="1786461"/>
            </a:xfrm>
            <a:prstGeom prst="parallelogram">
              <a:avLst>
                <a:gd name="adj" fmla="val 28625"/>
              </a:avLst>
            </a:prstGeom>
            <a:solidFill>
              <a:srgbClr val="002060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b="1" dirty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  <a:p>
              <a:pPr eaLnBrk="1" hangingPunct="1"/>
              <a:endParaRPr lang="en-US" altLang="ru-RU" sz="1600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  <a:p>
              <a:pPr marL="174625" eaLnBrk="1" hangingPunct="1"/>
              <a:r>
                <a:rPr lang="en-US" altLang="ru-RU" sz="1600" b="1" cap="all" dirty="0">
                  <a:solidFill>
                    <a:srgbClr val="FFFFFF"/>
                  </a:solidFill>
                  <a:cs typeface="Arial" panose="020B0604020202020204" pitchFamily="34" charset="0"/>
                </a:rPr>
                <a:t>TANTALUM BUSINESS</a:t>
              </a:r>
            </a:p>
            <a:p>
              <a:pPr marL="174625" eaLnBrk="1" hangingPunct="1"/>
              <a:r>
                <a:rPr lang="ru-RU" altLang="ru-RU" sz="14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СЦ 4: </a:t>
              </a:r>
              <a:r>
                <a:rPr lang="en-US" altLang="ru-RU" sz="14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Keep a share of UMP JSC in the </a:t>
              </a:r>
            </a:p>
            <a:p>
              <a:pPr marL="174625" eaLnBrk="1" hangingPunct="1"/>
              <a:r>
                <a:rPr lang="en-US" altLang="ru-RU" sz="14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world markets of Tantalum, Niobium and </a:t>
              </a:r>
            </a:p>
            <a:p>
              <a:pPr marL="174625" eaLnBrk="1" hangingPunct="1"/>
              <a:r>
                <a:rPr lang="en-US" altLang="ru-RU" sz="14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Fluorine bearing products and increase </a:t>
              </a:r>
            </a:p>
            <a:p>
              <a:pPr marL="174625" eaLnBrk="1" hangingPunct="1"/>
              <a:r>
                <a:rPr lang="en-US" altLang="ru-RU" sz="14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a share in separate market segments </a:t>
              </a:r>
            </a:p>
            <a:p>
              <a:pPr marL="174625" eaLnBrk="1" hangingPunct="1"/>
              <a:r>
                <a:rPr lang="en-US" altLang="ru-RU" sz="14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(sputtering targets, super alloys, </a:t>
              </a:r>
            </a:p>
            <a:p>
              <a:pPr marL="174625" eaLnBrk="1" hangingPunct="1"/>
              <a:r>
                <a:rPr lang="en-US" altLang="ru-RU" sz="14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capacitors)</a:t>
              </a:r>
              <a:endParaRPr lang="ru-RU" altLang="ru-RU" sz="1400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  <a:p>
              <a:pPr marL="174625" eaLnBrk="1" hangingPunct="1"/>
              <a:endParaRPr lang="ru-RU" altLang="ru-RU" sz="2000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  <a:p>
              <a:pPr eaLnBrk="1" hangingPunct="1"/>
              <a:endParaRPr lang="ru-RU" altLang="ru-RU" dirty="0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256F7A35-B232-4192-9702-DDC3B0022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9819" y="234233"/>
              <a:ext cx="785425" cy="1114106"/>
            </a:xfrm>
            <a:prstGeom prst="rect">
              <a:avLst/>
            </a:prstGeom>
          </p:spPr>
        </p:pic>
        <p:pic>
          <p:nvPicPr>
            <p:cNvPr id="53" name="Picture 5">
              <a:extLst>
                <a:ext uri="{FF2B5EF4-FFF2-40B4-BE49-F238E27FC236}">
                  <a16:creationId xmlns:a16="http://schemas.microsoft.com/office/drawing/2014/main" id="{8933162F-6E81-4B09-81F1-E1F6574B78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13490" y="1289908"/>
              <a:ext cx="669422" cy="691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54" name="Прямоугольник 10">
              <a:extLst>
                <a:ext uri="{FF2B5EF4-FFF2-40B4-BE49-F238E27FC236}">
                  <a16:creationId xmlns:a16="http://schemas.microsoft.com/office/drawing/2014/main" id="{907A5B88-0F3F-4C14-A844-6A6DB45493DE}"/>
                </a:ext>
              </a:extLst>
            </p:cNvPr>
            <p:cNvSpPr/>
            <p:nvPr/>
          </p:nvSpPr>
          <p:spPr>
            <a:xfrm>
              <a:off x="168323" y="3173464"/>
              <a:ext cx="1944216" cy="359532"/>
            </a:xfrm>
            <a:custGeom>
              <a:avLst/>
              <a:gdLst>
                <a:gd name="connsiteX0" fmla="*/ 0 w 9330656"/>
                <a:gd name="connsiteY0" fmla="*/ 0 h 460902"/>
                <a:gd name="connsiteX1" fmla="*/ 9330656 w 9330656"/>
                <a:gd name="connsiteY1" fmla="*/ 0 h 460902"/>
                <a:gd name="connsiteX2" fmla="*/ 9330656 w 9330656"/>
                <a:gd name="connsiteY2" fmla="*/ 460902 h 460902"/>
                <a:gd name="connsiteX3" fmla="*/ 0 w 9330656"/>
                <a:gd name="connsiteY3" fmla="*/ 460902 h 460902"/>
                <a:gd name="connsiteX4" fmla="*/ 0 w 9330656"/>
                <a:gd name="connsiteY4" fmla="*/ 0 h 460902"/>
                <a:gd name="connsiteX0" fmla="*/ 0 w 9330656"/>
                <a:gd name="connsiteY0" fmla="*/ 0 h 460902"/>
                <a:gd name="connsiteX1" fmla="*/ 9330656 w 9330656"/>
                <a:gd name="connsiteY1" fmla="*/ 0 h 460902"/>
                <a:gd name="connsiteX2" fmla="*/ 8997281 w 9330656"/>
                <a:gd name="connsiteY2" fmla="*/ 460902 h 460902"/>
                <a:gd name="connsiteX3" fmla="*/ 0 w 9330656"/>
                <a:gd name="connsiteY3" fmla="*/ 460902 h 460902"/>
                <a:gd name="connsiteX4" fmla="*/ 0 w 9330656"/>
                <a:gd name="connsiteY4" fmla="*/ 0 h 46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30656" h="460902">
                  <a:moveTo>
                    <a:pt x="0" y="0"/>
                  </a:moveTo>
                  <a:lnTo>
                    <a:pt x="9330656" y="0"/>
                  </a:lnTo>
                  <a:lnTo>
                    <a:pt x="8997281" y="460902"/>
                  </a:lnTo>
                  <a:lnTo>
                    <a:pt x="0" y="4609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alpha val="78824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TARGETS</a:t>
              </a:r>
              <a:endParaRPr lang="ru-RU" sz="2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Полилиния: фигура 57">
              <a:extLst>
                <a:ext uri="{FF2B5EF4-FFF2-40B4-BE49-F238E27FC236}">
                  <a16:creationId xmlns:a16="http://schemas.microsoft.com/office/drawing/2014/main" id="{0353CA3E-2DD5-4F11-97FA-55270667A8BA}"/>
                </a:ext>
              </a:extLst>
            </p:cNvPr>
            <p:cNvSpPr/>
            <p:nvPr/>
          </p:nvSpPr>
          <p:spPr>
            <a:xfrm>
              <a:off x="185416" y="3622653"/>
              <a:ext cx="9458590" cy="3001114"/>
            </a:xfrm>
            <a:custGeom>
              <a:avLst/>
              <a:gdLst>
                <a:gd name="connsiteX0" fmla="*/ 234823 w 1408912"/>
                <a:gd name="connsiteY0" fmla="*/ 0 h 5698758"/>
                <a:gd name="connsiteX1" fmla="*/ 1174089 w 1408912"/>
                <a:gd name="connsiteY1" fmla="*/ 0 h 5698758"/>
                <a:gd name="connsiteX2" fmla="*/ 1408912 w 1408912"/>
                <a:gd name="connsiteY2" fmla="*/ 234823 h 5698758"/>
                <a:gd name="connsiteX3" fmla="*/ 1408912 w 1408912"/>
                <a:gd name="connsiteY3" fmla="*/ 5698758 h 5698758"/>
                <a:gd name="connsiteX4" fmla="*/ 1408912 w 1408912"/>
                <a:gd name="connsiteY4" fmla="*/ 5698758 h 5698758"/>
                <a:gd name="connsiteX5" fmla="*/ 0 w 1408912"/>
                <a:gd name="connsiteY5" fmla="*/ 5698758 h 5698758"/>
                <a:gd name="connsiteX6" fmla="*/ 0 w 1408912"/>
                <a:gd name="connsiteY6" fmla="*/ 5698758 h 5698758"/>
                <a:gd name="connsiteX7" fmla="*/ 0 w 1408912"/>
                <a:gd name="connsiteY7" fmla="*/ 234823 h 5698758"/>
                <a:gd name="connsiteX8" fmla="*/ 234823 w 1408912"/>
                <a:gd name="connsiteY8" fmla="*/ 0 h 569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8912" h="5698758">
                  <a:moveTo>
                    <a:pt x="1408912" y="949811"/>
                  </a:moveTo>
                  <a:lnTo>
                    <a:pt x="1408912" y="4748947"/>
                  </a:lnTo>
                  <a:cubicBezTo>
                    <a:pt x="1408912" y="5273513"/>
                    <a:pt x="1382920" y="5698758"/>
                    <a:pt x="1350856" y="5698758"/>
                  </a:cubicBezTo>
                  <a:lnTo>
                    <a:pt x="0" y="5698758"/>
                  </a:lnTo>
                  <a:lnTo>
                    <a:pt x="0" y="569875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350856" y="0"/>
                  </a:lnTo>
                  <a:cubicBezTo>
                    <a:pt x="1382920" y="0"/>
                    <a:pt x="1408912" y="425245"/>
                    <a:pt x="1408912" y="94981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84000"/>
              </a:schemeClr>
            </a:solidFill>
            <a:ln w="12700" cap="flat" cmpd="sng" algn="ctr">
              <a:solidFill>
                <a:srgbClr val="5B9BD5">
                  <a:tint val="40000"/>
                  <a:hueOff val="0"/>
                  <a:satOff val="0"/>
                  <a:lum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716" tIns="192651" rIns="316508" bIns="192653" numCol="1" spcCol="1270" anchor="t" anchorCtr="0">
              <a:noAutofit/>
            </a:bodyPr>
            <a:lstStyle/>
            <a:p>
              <a:pPr algn="just"/>
              <a:r>
                <a:rPr lang="en-US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Establish a stable source of the raw material and the intermediate product</a:t>
              </a:r>
              <a:r>
                <a:rPr lang="ru-RU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PFT</a:t>
              </a:r>
              <a:r>
                <a:rPr lang="ru-RU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).</a:t>
              </a:r>
            </a:p>
            <a:p>
              <a:pPr algn="just"/>
              <a:r>
                <a:rPr lang="en-US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Upgrade Tantalum Operations in order to:</a:t>
              </a:r>
            </a:p>
            <a:p>
              <a:pPr marL="285750" indent="-285750" algn="just">
                <a:buFont typeface="Wingdings" panose="05000000000000000000" pitchFamily="2" charset="2"/>
                <a:buChar char="v"/>
              </a:pPr>
              <a:r>
                <a:rPr lang="en-US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Expand a range of products</a:t>
              </a:r>
              <a:r>
                <a:rPr lang="ru-RU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</a:t>
              </a:r>
            </a:p>
            <a:p>
              <a:pPr marL="285750" indent="-285750" algn="just">
                <a:buFont typeface="Wingdings" panose="05000000000000000000" pitchFamily="2" charset="2"/>
                <a:buChar char="v"/>
              </a:pPr>
              <a:r>
                <a:rPr lang="en-US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Increase volumes of higher value </a:t>
              </a:r>
            </a:p>
            <a:p>
              <a:pPr algn="just"/>
              <a:r>
                <a:rPr lang="en-US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added products</a:t>
              </a:r>
              <a:r>
                <a:rPr lang="ru-RU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416050" lvl="1" algn="just" defTabSz="622487">
                <a:lnSpc>
                  <a:spcPct val="90000"/>
                </a:lnSpc>
                <a:spcAft>
                  <a:spcPct val="15000"/>
                </a:spcAft>
              </a:pPr>
              <a:endParaRPr lang="ru-RU" sz="1600" dirty="0">
                <a:solidFill>
                  <a:schemeClr val="tx2"/>
                </a:solidFill>
              </a:endParaRPr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F9BBB262-3753-4362-A34A-B8962FF88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6126" y="5123210"/>
              <a:ext cx="1289697" cy="1485556"/>
            </a:xfrm>
            <a:prstGeom prst="rect">
              <a:avLst/>
            </a:prstGeom>
            <a:effectLst>
              <a:softEdge rad="88900"/>
            </a:effectLst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0524682A-38C7-4A8C-8D8C-3E09FD23E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61313" y="4452435"/>
              <a:ext cx="4359936" cy="1878387"/>
            </a:xfrm>
            <a:prstGeom prst="rect">
              <a:avLst/>
            </a:prstGeom>
            <a:effectLst>
              <a:softEdge rad="88900"/>
            </a:effectLst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09DEC0EC-566F-4423-A02E-3D86018A6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04185" y="5199666"/>
              <a:ext cx="1803649" cy="1332644"/>
            </a:xfrm>
            <a:prstGeom prst="rect">
              <a:avLst/>
            </a:prstGeom>
            <a:effectLst>
              <a:softEdge rad="88900"/>
            </a:effectLst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983F6820-51A4-410F-8E0F-B9755845B35D}"/>
              </a:ext>
            </a:extLst>
          </p:cNvPr>
          <p:cNvSpPr txBox="1"/>
          <p:nvPr/>
        </p:nvSpPr>
        <p:spPr>
          <a:xfrm>
            <a:off x="5589813" y="619459"/>
            <a:ext cx="817562" cy="4127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165" b="1" dirty="0">
                <a:solidFill>
                  <a:prstClr val="white"/>
                </a:solidFill>
                <a:latin typeface="Myriad Pro Cond" panose="020B0506030403020204" pitchFamily="34" charset="0"/>
              </a:rPr>
              <a:t>ЗА22.2</a:t>
            </a:r>
          </a:p>
        </p:txBody>
      </p:sp>
      <p:sp>
        <p:nvSpPr>
          <p:cNvPr id="30" name="Параллелограмм 29">
            <a:extLst>
              <a:ext uri="{FF2B5EF4-FFF2-40B4-BE49-F238E27FC236}">
                <a16:creationId xmlns:a16="http://schemas.microsoft.com/office/drawing/2014/main" id="{203AEC11-12F8-47C1-8C65-D71F28041B43}"/>
              </a:ext>
            </a:extLst>
          </p:cNvPr>
          <p:cNvSpPr/>
          <p:nvPr/>
        </p:nvSpPr>
        <p:spPr>
          <a:xfrm>
            <a:off x="6020657" y="292224"/>
            <a:ext cx="2841249" cy="486332"/>
          </a:xfrm>
          <a:prstGeom prst="parallelogram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UMP JSC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F1F73DF3-A919-4F3F-9913-6F79F38D3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61" y="219279"/>
            <a:ext cx="1204729" cy="81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AutoShape 17">
            <a:extLst>
              <a:ext uri="{FF2B5EF4-FFF2-40B4-BE49-F238E27FC236}">
                <a16:creationId xmlns:a16="http://schemas.microsoft.com/office/drawing/2014/main" id="{164FB551-2AE4-42FB-BE66-7A389D922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497" y="292225"/>
            <a:ext cx="4613097" cy="849174"/>
          </a:xfrm>
          <a:prstGeom prst="parallelogram">
            <a:avLst>
              <a:gd name="adj" fmla="val 28625"/>
            </a:avLst>
          </a:prstGeom>
          <a:solidFill>
            <a:srgbClr val="00206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lang="en-US" altLang="ru-RU" sz="1600" b="1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marL="271463" eaLnBrk="1" hangingPunct="1"/>
            <a:r>
              <a:rPr lang="en-US" altLang="ru-RU" b="1" cap="all" dirty="0">
                <a:solidFill>
                  <a:srgbClr val="FFFFFF"/>
                </a:solidFill>
                <a:cs typeface="Arial" panose="020B0604020202020204" pitchFamily="34" charset="0"/>
              </a:rPr>
              <a:t>TANTALUM OPERATIONS </a:t>
            </a:r>
            <a:r>
              <a:rPr lang="ru-RU" altLang="ru-RU" b="1" cap="all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</a:p>
          <a:p>
            <a:pPr marL="271463" eaLnBrk="1" hangingPunct="1"/>
            <a:r>
              <a:rPr lang="en-US" altLang="ru-RU" b="1" cap="all" dirty="0">
                <a:solidFill>
                  <a:srgbClr val="FFFFFF"/>
                </a:solidFill>
                <a:cs typeface="Arial" panose="020B0604020202020204" pitchFamily="34" charset="0"/>
              </a:rPr>
              <a:t>IN</a:t>
            </a:r>
            <a:r>
              <a:rPr lang="ru-RU" altLang="ru-RU" b="1" cap="all" dirty="0">
                <a:solidFill>
                  <a:srgbClr val="FFFFFF"/>
                </a:solidFill>
                <a:cs typeface="Arial" panose="020B0604020202020204" pitchFamily="34" charset="0"/>
              </a:rPr>
              <a:t> 2028</a:t>
            </a:r>
            <a:endParaRPr lang="en-US" altLang="ru-RU" b="1" cap="all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marL="174625" eaLnBrk="1" hangingPunct="1"/>
            <a:endParaRPr lang="ru-RU" altLang="ru-RU" sz="2000" b="1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eaLnBrk="1" hangingPunct="1"/>
            <a:endParaRPr lang="ru-RU" altLang="ru-RU" dirty="0"/>
          </a:p>
        </p:txBody>
      </p:sp>
      <p:pic>
        <p:nvPicPr>
          <p:cNvPr id="53" name="Picture 5">
            <a:extLst>
              <a:ext uri="{FF2B5EF4-FFF2-40B4-BE49-F238E27FC236}">
                <a16:creationId xmlns:a16="http://schemas.microsoft.com/office/drawing/2014/main" id="{8933162F-6E81-4B09-81F1-E1F6574B7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7907" y="308829"/>
            <a:ext cx="745635" cy="770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4731393-78ED-4626-86BB-74F2354B1199}"/>
              </a:ext>
            </a:extLst>
          </p:cNvPr>
          <p:cNvPicPr/>
          <p:nvPr/>
        </p:nvPicPr>
        <p:blipFill rotWithShape="1">
          <a:blip r:embed="rId4"/>
          <a:srcRect l="17798" t="24251" r="19508" b="30051"/>
          <a:stretch/>
        </p:blipFill>
        <p:spPr bwMode="auto">
          <a:xfrm>
            <a:off x="568041" y="1237451"/>
            <a:ext cx="8771168" cy="53863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56F7A35-B232-4192-9702-DDC3B0022B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819" y="234233"/>
            <a:ext cx="785425" cy="11141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99C89FD-12A7-4DBE-8322-8D2FC464D9C2}"/>
              </a:ext>
            </a:extLst>
          </p:cNvPr>
          <p:cNvSpPr txBox="1"/>
          <p:nvPr/>
        </p:nvSpPr>
        <p:spPr>
          <a:xfrm>
            <a:off x="6606074" y="1348338"/>
            <a:ext cx="2903669" cy="584775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cs typeface="Arial" panose="020B0604020202020204" pitchFamily="34" charset="0"/>
              </a:rPr>
              <a:t>Own source of the raw material and new products 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E0B04FCF-43DE-40CB-8120-3ACF07835A4A}"/>
              </a:ext>
            </a:extLst>
          </p:cNvPr>
          <p:cNvGrpSpPr/>
          <p:nvPr/>
        </p:nvGrpSpPr>
        <p:grpSpPr>
          <a:xfrm>
            <a:off x="105695" y="4353131"/>
            <a:ext cx="5791671" cy="2145581"/>
            <a:chOff x="86241" y="4673176"/>
            <a:chExt cx="6292800" cy="2145581"/>
          </a:xfrm>
        </p:grpSpPr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3C781D99-752E-4448-92EE-33416AF39747}"/>
                </a:ext>
              </a:extLst>
            </p:cNvPr>
            <p:cNvSpPr/>
            <p:nvPr/>
          </p:nvSpPr>
          <p:spPr>
            <a:xfrm>
              <a:off x="86241" y="4673176"/>
              <a:ext cx="6292800" cy="2145581"/>
            </a:xfrm>
            <a:custGeom>
              <a:avLst/>
              <a:gdLst>
                <a:gd name="connsiteX0" fmla="*/ 234823 w 1408912"/>
                <a:gd name="connsiteY0" fmla="*/ 0 h 5698758"/>
                <a:gd name="connsiteX1" fmla="*/ 1174089 w 1408912"/>
                <a:gd name="connsiteY1" fmla="*/ 0 h 5698758"/>
                <a:gd name="connsiteX2" fmla="*/ 1408912 w 1408912"/>
                <a:gd name="connsiteY2" fmla="*/ 234823 h 5698758"/>
                <a:gd name="connsiteX3" fmla="*/ 1408912 w 1408912"/>
                <a:gd name="connsiteY3" fmla="*/ 5698758 h 5698758"/>
                <a:gd name="connsiteX4" fmla="*/ 1408912 w 1408912"/>
                <a:gd name="connsiteY4" fmla="*/ 5698758 h 5698758"/>
                <a:gd name="connsiteX5" fmla="*/ 0 w 1408912"/>
                <a:gd name="connsiteY5" fmla="*/ 5698758 h 5698758"/>
                <a:gd name="connsiteX6" fmla="*/ 0 w 1408912"/>
                <a:gd name="connsiteY6" fmla="*/ 5698758 h 5698758"/>
                <a:gd name="connsiteX7" fmla="*/ 0 w 1408912"/>
                <a:gd name="connsiteY7" fmla="*/ 234823 h 5698758"/>
                <a:gd name="connsiteX8" fmla="*/ 234823 w 1408912"/>
                <a:gd name="connsiteY8" fmla="*/ 0 h 569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8912" h="5698758">
                  <a:moveTo>
                    <a:pt x="1408912" y="949811"/>
                  </a:moveTo>
                  <a:lnTo>
                    <a:pt x="1408912" y="4748947"/>
                  </a:lnTo>
                  <a:cubicBezTo>
                    <a:pt x="1408912" y="5273513"/>
                    <a:pt x="1382920" y="5698758"/>
                    <a:pt x="1350856" y="5698758"/>
                  </a:cubicBezTo>
                  <a:lnTo>
                    <a:pt x="0" y="5698758"/>
                  </a:lnTo>
                  <a:lnTo>
                    <a:pt x="0" y="569875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350856" y="0"/>
                  </a:lnTo>
                  <a:cubicBezTo>
                    <a:pt x="1382920" y="0"/>
                    <a:pt x="1408912" y="425245"/>
                    <a:pt x="1408912" y="94981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67000"/>
              </a:schemeClr>
            </a:solidFill>
            <a:ln w="12700" cap="flat" cmpd="sng" algn="ctr">
              <a:solidFill>
                <a:srgbClr val="5B9BD5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716" tIns="192651" rIns="316508" bIns="192653" numCol="1" spcCol="1270" anchor="ctr" anchorCtr="0">
              <a:noAutofit/>
            </a:bodyPr>
            <a:lstStyle/>
            <a:p>
              <a:pPr marL="1976438" lvl="1" defTabSz="622487">
                <a:lnSpc>
                  <a:spcPct val="90000"/>
                </a:lnSpc>
                <a:spcAft>
                  <a:spcPts val="0"/>
                </a:spcAft>
                <a:tabLst>
                  <a:tab pos="1878013" algn="l"/>
                </a:tabLst>
              </a:pPr>
              <a:endPara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530350" lvl="1" defTabSz="622487">
                <a:lnSpc>
                  <a:spcPct val="90000"/>
                </a:lnSpc>
                <a:spcAft>
                  <a:spcPts val="0"/>
                </a:spcAft>
              </a:pP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Production of high-demand Tantalum and Niobium products</a:t>
              </a:r>
              <a:r>
                <a:rPr lang="ru-RU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1879600" lvl="1" indent="-342900" defTabSz="622487">
                <a:lnSpc>
                  <a:spcPct val="90000"/>
                </a:lnSpc>
                <a:spcAft>
                  <a:spcPts val="0"/>
                </a:spcAft>
                <a:buFont typeface="Wingdings" panose="05000000000000000000" pitchFamily="2" charset="2"/>
                <a:buChar char="v"/>
                <a:tabLst>
                  <a:tab pos="1878013" algn="l"/>
                </a:tabLst>
              </a:pP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CV powders</a:t>
              </a:r>
              <a:endPara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879600" lvl="1" indent="-342900" defTabSz="622487">
                <a:lnSpc>
                  <a:spcPct val="90000"/>
                </a:lnSpc>
                <a:spcAft>
                  <a:spcPts val="0"/>
                </a:spcAft>
                <a:buFont typeface="Wingdings" panose="05000000000000000000" pitchFamily="2" charset="2"/>
                <a:buChar char="v"/>
                <a:tabLst>
                  <a:tab pos="1878013" algn="l"/>
                </a:tabLst>
              </a:pP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precision mill products</a:t>
              </a:r>
              <a:endPara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879600" lvl="1" indent="-342900" defTabSz="622487">
                <a:lnSpc>
                  <a:spcPct val="90000"/>
                </a:lnSpc>
                <a:spcAft>
                  <a:spcPts val="0"/>
                </a:spcAft>
                <a:buFont typeface="Wingdings" panose="05000000000000000000" pitchFamily="2" charset="2"/>
                <a:buChar char="v"/>
                <a:tabLst>
                  <a:tab pos="1878013" algn="l"/>
                </a:tabLst>
              </a:pP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Sputtering targets</a:t>
              </a:r>
              <a:endPara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879600" lvl="1" indent="-342900" defTabSz="622487">
                <a:lnSpc>
                  <a:spcPct val="90000"/>
                </a:lnSpc>
                <a:spcAft>
                  <a:spcPts val="0"/>
                </a:spcAft>
                <a:buFont typeface="Wingdings" panose="05000000000000000000" pitchFamily="2" charset="2"/>
                <a:buChar char="v"/>
                <a:tabLst>
                  <a:tab pos="1878013" algn="l"/>
                </a:tabLst>
              </a:pP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purity ingots</a:t>
              </a:r>
              <a:endPara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976438" lvl="1" defTabSz="622487">
                <a:lnSpc>
                  <a:spcPct val="90000"/>
                </a:lnSpc>
                <a:spcAft>
                  <a:spcPct val="15000"/>
                </a:spcAft>
                <a:tabLst>
                  <a:tab pos="1878013" algn="l"/>
                </a:tabLst>
              </a:pPr>
              <a:endPara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48" descr="PICT0995">
              <a:extLst>
                <a:ext uri="{FF2B5EF4-FFF2-40B4-BE49-F238E27FC236}">
                  <a16:creationId xmlns:a16="http://schemas.microsoft.com/office/drawing/2014/main" id="{7D572072-0CA9-401D-916F-7F10E306A6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134" y="4915185"/>
              <a:ext cx="542773" cy="830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429EC33D-66A6-4DB9-AFED-E7353905C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0" t="14499" r="2751" b="13260"/>
            <a:stretch/>
          </p:blipFill>
          <p:spPr>
            <a:xfrm>
              <a:off x="827313" y="4922360"/>
              <a:ext cx="926411" cy="875848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0CC8EA40-4C6F-420C-B5DA-A00F145B4273}"/>
              </a:ext>
            </a:extLst>
          </p:cNvPr>
          <p:cNvGrpSpPr/>
          <p:nvPr/>
        </p:nvGrpSpPr>
        <p:grpSpPr>
          <a:xfrm>
            <a:off x="121790" y="1348338"/>
            <a:ext cx="5775576" cy="1521743"/>
            <a:chOff x="209311" y="1413058"/>
            <a:chExt cx="4545945" cy="818212"/>
          </a:xfrm>
        </p:grpSpPr>
        <p:sp>
          <p:nvSpPr>
            <p:cNvPr id="22" name="Полилиния: фигура 21">
              <a:extLst>
                <a:ext uri="{FF2B5EF4-FFF2-40B4-BE49-F238E27FC236}">
                  <a16:creationId xmlns:a16="http://schemas.microsoft.com/office/drawing/2014/main" id="{A5C80AEC-7969-47F8-8F2F-6B6573813DF4}"/>
                </a:ext>
              </a:extLst>
            </p:cNvPr>
            <p:cNvSpPr/>
            <p:nvPr/>
          </p:nvSpPr>
          <p:spPr>
            <a:xfrm>
              <a:off x="209311" y="1413058"/>
              <a:ext cx="4545945" cy="818212"/>
            </a:xfrm>
            <a:custGeom>
              <a:avLst/>
              <a:gdLst>
                <a:gd name="connsiteX0" fmla="*/ 234823 w 1408912"/>
                <a:gd name="connsiteY0" fmla="*/ 0 h 5698758"/>
                <a:gd name="connsiteX1" fmla="*/ 1174089 w 1408912"/>
                <a:gd name="connsiteY1" fmla="*/ 0 h 5698758"/>
                <a:gd name="connsiteX2" fmla="*/ 1408912 w 1408912"/>
                <a:gd name="connsiteY2" fmla="*/ 234823 h 5698758"/>
                <a:gd name="connsiteX3" fmla="*/ 1408912 w 1408912"/>
                <a:gd name="connsiteY3" fmla="*/ 5698758 h 5698758"/>
                <a:gd name="connsiteX4" fmla="*/ 1408912 w 1408912"/>
                <a:gd name="connsiteY4" fmla="*/ 5698758 h 5698758"/>
                <a:gd name="connsiteX5" fmla="*/ 0 w 1408912"/>
                <a:gd name="connsiteY5" fmla="*/ 5698758 h 5698758"/>
                <a:gd name="connsiteX6" fmla="*/ 0 w 1408912"/>
                <a:gd name="connsiteY6" fmla="*/ 5698758 h 5698758"/>
                <a:gd name="connsiteX7" fmla="*/ 0 w 1408912"/>
                <a:gd name="connsiteY7" fmla="*/ 234823 h 5698758"/>
                <a:gd name="connsiteX8" fmla="*/ 234823 w 1408912"/>
                <a:gd name="connsiteY8" fmla="*/ 0 h 569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8912" h="5698758">
                  <a:moveTo>
                    <a:pt x="1408912" y="949811"/>
                  </a:moveTo>
                  <a:lnTo>
                    <a:pt x="1408912" y="4748947"/>
                  </a:lnTo>
                  <a:cubicBezTo>
                    <a:pt x="1408912" y="5273513"/>
                    <a:pt x="1382920" y="5698758"/>
                    <a:pt x="1350856" y="5698758"/>
                  </a:cubicBezTo>
                  <a:lnTo>
                    <a:pt x="0" y="5698758"/>
                  </a:lnTo>
                  <a:lnTo>
                    <a:pt x="0" y="569875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350856" y="0"/>
                  </a:lnTo>
                  <a:cubicBezTo>
                    <a:pt x="1382920" y="0"/>
                    <a:pt x="1408912" y="425245"/>
                    <a:pt x="1408912" y="94981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67000"/>
              </a:schemeClr>
            </a:solidFill>
            <a:ln w="12700" cap="flat" cmpd="sng" algn="ctr">
              <a:solidFill>
                <a:srgbClr val="5B9BD5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716" tIns="192651" rIns="316508" bIns="192653" numCol="1" spcCol="1270" anchor="ctr" anchorCtr="0">
              <a:noAutofit/>
            </a:bodyPr>
            <a:lstStyle/>
            <a:p>
              <a:pPr marL="2414588" lvl="1" algn="just" defTabSz="622487">
                <a:lnSpc>
                  <a:spcPct val="90000"/>
                </a:lnSpc>
                <a:spcAft>
                  <a:spcPct val="15000"/>
                </a:spcAft>
              </a:pPr>
              <a:endPara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414588" lvl="1" algn="just" defTabSz="622487">
                <a:lnSpc>
                  <a:spcPct val="90000"/>
                </a:lnSpc>
                <a:spcAft>
                  <a:spcPct val="15000"/>
                </a:spcAft>
              </a:pPr>
              <a:endPara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414588" lvl="1" algn="just" defTabSz="622487">
                <a:lnSpc>
                  <a:spcPct val="90000"/>
                </a:lnSpc>
                <a:spcAft>
                  <a:spcPct val="15000"/>
                </a:spcAft>
              </a:pPr>
              <a:endPara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414588" lvl="1" algn="just" defTabSz="622487">
                <a:lnSpc>
                  <a:spcPct val="90000"/>
                </a:lnSpc>
                <a:spcAft>
                  <a:spcPct val="15000"/>
                </a:spcAft>
              </a:pP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Highly remunerative manufacture of higher value added Tantalum products</a:t>
              </a:r>
              <a:endPara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519238" lvl="1" algn="just" defTabSz="622487">
                <a:lnSpc>
                  <a:spcPct val="90000"/>
                </a:lnSpc>
                <a:spcAft>
                  <a:spcPct val="15000"/>
                </a:spcAft>
              </a:pPr>
              <a:endPara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519238" lvl="1" algn="just" defTabSz="622487">
                <a:lnSpc>
                  <a:spcPct val="90000"/>
                </a:lnSpc>
                <a:spcAft>
                  <a:spcPct val="15000"/>
                </a:spcAft>
              </a:pPr>
              <a:r>
                <a:rPr lang="ru-RU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1519238" lvl="1" algn="just" defTabSz="622487">
                <a:lnSpc>
                  <a:spcPct val="90000"/>
                </a:lnSpc>
                <a:spcAft>
                  <a:spcPct val="15000"/>
                </a:spcAft>
              </a:pPr>
              <a:endPara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65193" lvl="1" algn="just" defTabSz="622487">
                <a:lnSpc>
                  <a:spcPct val="90000"/>
                </a:lnSpc>
                <a:spcAft>
                  <a:spcPct val="15000"/>
                </a:spcAft>
              </a:pPr>
              <a:endPara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Picture 17">
              <a:extLst>
                <a:ext uri="{FF2B5EF4-FFF2-40B4-BE49-F238E27FC236}">
                  <a16:creationId xmlns:a16="http://schemas.microsoft.com/office/drawing/2014/main" id="{3E7E446C-CC70-445B-A261-7AFD8B3943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63" y="1504529"/>
              <a:ext cx="936499" cy="63526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6">
              <a:extLst>
                <a:ext uri="{FF2B5EF4-FFF2-40B4-BE49-F238E27FC236}">
                  <a16:creationId xmlns:a16="http://schemas.microsoft.com/office/drawing/2014/main" id="{60EA3DF7-4801-4739-97F4-8BAEEFF614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8420" y="1579686"/>
              <a:ext cx="882664" cy="484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87ED60AD-87C4-4BDF-A68B-67EF557BB7FB}"/>
              </a:ext>
            </a:extLst>
          </p:cNvPr>
          <p:cNvGrpSpPr/>
          <p:nvPr/>
        </p:nvGrpSpPr>
        <p:grpSpPr>
          <a:xfrm>
            <a:off x="6606073" y="2140113"/>
            <a:ext cx="2903669" cy="4229865"/>
            <a:chOff x="6968039" y="1830316"/>
            <a:chExt cx="2866877" cy="4229865"/>
          </a:xfrm>
        </p:grpSpPr>
        <p:sp>
          <p:nvSpPr>
            <p:cNvPr id="26" name="Полилиния: фигура 25">
              <a:extLst>
                <a:ext uri="{FF2B5EF4-FFF2-40B4-BE49-F238E27FC236}">
                  <a16:creationId xmlns:a16="http://schemas.microsoft.com/office/drawing/2014/main" id="{979F1596-83B6-4FFE-8C47-5778D3BDA59E}"/>
                </a:ext>
              </a:extLst>
            </p:cNvPr>
            <p:cNvSpPr/>
            <p:nvPr/>
          </p:nvSpPr>
          <p:spPr>
            <a:xfrm>
              <a:off x="6968039" y="1830316"/>
              <a:ext cx="2866877" cy="4229865"/>
            </a:xfrm>
            <a:custGeom>
              <a:avLst/>
              <a:gdLst>
                <a:gd name="connsiteX0" fmla="*/ 234823 w 1408912"/>
                <a:gd name="connsiteY0" fmla="*/ 0 h 5698758"/>
                <a:gd name="connsiteX1" fmla="*/ 1174089 w 1408912"/>
                <a:gd name="connsiteY1" fmla="*/ 0 h 5698758"/>
                <a:gd name="connsiteX2" fmla="*/ 1408912 w 1408912"/>
                <a:gd name="connsiteY2" fmla="*/ 234823 h 5698758"/>
                <a:gd name="connsiteX3" fmla="*/ 1408912 w 1408912"/>
                <a:gd name="connsiteY3" fmla="*/ 5698758 h 5698758"/>
                <a:gd name="connsiteX4" fmla="*/ 1408912 w 1408912"/>
                <a:gd name="connsiteY4" fmla="*/ 5698758 h 5698758"/>
                <a:gd name="connsiteX5" fmla="*/ 0 w 1408912"/>
                <a:gd name="connsiteY5" fmla="*/ 5698758 h 5698758"/>
                <a:gd name="connsiteX6" fmla="*/ 0 w 1408912"/>
                <a:gd name="connsiteY6" fmla="*/ 5698758 h 5698758"/>
                <a:gd name="connsiteX7" fmla="*/ 0 w 1408912"/>
                <a:gd name="connsiteY7" fmla="*/ 234823 h 5698758"/>
                <a:gd name="connsiteX8" fmla="*/ 234823 w 1408912"/>
                <a:gd name="connsiteY8" fmla="*/ 0 h 569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8912" h="5698758">
                  <a:moveTo>
                    <a:pt x="1408912" y="949811"/>
                  </a:moveTo>
                  <a:lnTo>
                    <a:pt x="1408912" y="4748947"/>
                  </a:lnTo>
                  <a:cubicBezTo>
                    <a:pt x="1408912" y="5273513"/>
                    <a:pt x="1382920" y="5698758"/>
                    <a:pt x="1350856" y="5698758"/>
                  </a:cubicBezTo>
                  <a:lnTo>
                    <a:pt x="0" y="5698758"/>
                  </a:lnTo>
                  <a:lnTo>
                    <a:pt x="0" y="569875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350856" y="0"/>
                  </a:lnTo>
                  <a:cubicBezTo>
                    <a:pt x="1382920" y="0"/>
                    <a:pt x="1408912" y="425245"/>
                    <a:pt x="1408912" y="94981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67000"/>
              </a:schemeClr>
            </a:solidFill>
            <a:ln w="12700" cap="flat" cmpd="sng" algn="ctr">
              <a:solidFill>
                <a:srgbClr val="5B9BD5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716" tIns="192651" rIns="316508" bIns="192653" numCol="1" spcCol="1270" anchor="ctr" anchorCtr="0">
              <a:noAutofit/>
            </a:bodyPr>
            <a:lstStyle/>
            <a:p>
              <a:pPr marL="1608138" algn="just"/>
              <a:endPara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65193" algn="just"/>
              <a:endPara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65193" algn="just"/>
              <a:endPara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65193" algn="just"/>
              <a:endPara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65113" algn="just"/>
              <a:endPara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65113" algn="just"/>
              <a:endPara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lvl="1" algn="just" defTabSz="622487">
                <a:lnSpc>
                  <a:spcPct val="90000"/>
                </a:lnSpc>
                <a:spcAft>
                  <a:spcPts val="0"/>
                </a:spcAft>
              </a:pPr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lvl="1" defTabSz="622487">
                <a:lnSpc>
                  <a:spcPct val="90000"/>
                </a:lnSpc>
                <a:spcAft>
                  <a:spcPts val="0"/>
                </a:spcAft>
              </a:pP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Production and sale of</a:t>
              </a:r>
              <a:r>
                <a:rPr lang="ru-RU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285750" lvl="1" indent="-285750" defTabSz="622487">
                <a:lnSpc>
                  <a:spcPct val="90000"/>
                </a:lnSpc>
                <a:spcAft>
                  <a:spcPts val="0"/>
                </a:spcAft>
                <a:buFont typeface="Wingdings" panose="05000000000000000000" pitchFamily="2" charset="2"/>
                <a:buChar char="v"/>
              </a:pP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Potassium Fluorotantalite</a:t>
              </a:r>
              <a:endPara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lvl="1" indent="-285750" defTabSz="622487">
                <a:lnSpc>
                  <a:spcPct val="90000"/>
                </a:lnSpc>
                <a:spcAft>
                  <a:spcPts val="0"/>
                </a:spcAft>
                <a:buFont typeface="Wingdings" panose="05000000000000000000" pitchFamily="2" charset="2"/>
                <a:buChar char="v"/>
              </a:pP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Optical and technical grade Niobium pentoxide</a:t>
              </a:r>
              <a:endPara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lvl="1" indent="-285750" defTabSz="622487">
                <a:lnSpc>
                  <a:spcPct val="90000"/>
                </a:lnSpc>
                <a:spcAft>
                  <a:spcPts val="0"/>
                </a:spcAft>
                <a:buFont typeface="Wingdings" panose="05000000000000000000" pitchFamily="2" charset="2"/>
                <a:buChar char="v"/>
              </a:pP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Electronic grade Tantalum and Niobium pentoxide</a:t>
              </a:r>
              <a:endPara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171C1E7C-C1EA-4A82-9F13-8F6B0D5785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164882" y="1973170"/>
              <a:ext cx="2270954" cy="1553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FBA914-F178-4D23-9233-665DB6FD1C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65" y="5659847"/>
            <a:ext cx="1427398" cy="71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973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70C5137-0A1B-45FE-942D-0599DA9601DA}"/>
              </a:ext>
            </a:extLst>
          </p:cNvPr>
          <p:cNvGrpSpPr/>
          <p:nvPr/>
        </p:nvGrpSpPr>
        <p:grpSpPr>
          <a:xfrm>
            <a:off x="-7310" y="219279"/>
            <a:ext cx="10114923" cy="6104582"/>
            <a:chOff x="-7310" y="219279"/>
            <a:chExt cx="10114923" cy="610458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D60C1EB-6F7E-4888-B21A-1A24871A7A96}"/>
                </a:ext>
              </a:extLst>
            </p:cNvPr>
            <p:cNvSpPr txBox="1"/>
            <p:nvPr/>
          </p:nvSpPr>
          <p:spPr>
            <a:xfrm>
              <a:off x="5392738" y="1254125"/>
              <a:ext cx="817562" cy="4127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165" b="1" dirty="0">
                  <a:solidFill>
                    <a:prstClr val="white"/>
                  </a:solidFill>
                  <a:latin typeface="Myriad Pro Cond" panose="020B0506030403020204" pitchFamily="34" charset="0"/>
                </a:rPr>
                <a:t>ЗА22.2</a:t>
              </a:r>
            </a:p>
          </p:txBody>
        </p:sp>
        <p:sp>
          <p:nvSpPr>
            <p:cNvPr id="20" name="Параллелограмм 19">
              <a:extLst>
                <a:ext uri="{FF2B5EF4-FFF2-40B4-BE49-F238E27FC236}">
                  <a16:creationId xmlns:a16="http://schemas.microsoft.com/office/drawing/2014/main" id="{8DDC38EB-E8B3-4BF5-A599-F0DF4422E90B}"/>
                </a:ext>
              </a:extLst>
            </p:cNvPr>
            <p:cNvSpPr/>
            <p:nvPr/>
          </p:nvSpPr>
          <p:spPr>
            <a:xfrm>
              <a:off x="2474913" y="1201738"/>
              <a:ext cx="7632700" cy="485775"/>
            </a:xfrm>
            <a:prstGeom prst="parallelogram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00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73" b="1" dirty="0">
                  <a:solidFill>
                    <a:prstClr val="black"/>
                  </a:solidFill>
                  <a:latin typeface="Arial Narrow" pitchFamily="34" charset="0"/>
                </a:rPr>
                <a:t>                   </a:t>
              </a:r>
              <a:endParaRPr lang="ru-RU" sz="1173" b="1" dirty="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  <p:sp>
          <p:nvSpPr>
            <p:cNvPr id="21" name="Параллелограмм 20">
              <a:extLst>
                <a:ext uri="{FF2B5EF4-FFF2-40B4-BE49-F238E27FC236}">
                  <a16:creationId xmlns:a16="http://schemas.microsoft.com/office/drawing/2014/main" id="{D17109C9-B42E-4790-9EB5-9BD6E0F6BE11}"/>
                </a:ext>
              </a:extLst>
            </p:cNvPr>
            <p:cNvSpPr/>
            <p:nvPr/>
          </p:nvSpPr>
          <p:spPr>
            <a:xfrm>
              <a:off x="328613" y="1193251"/>
              <a:ext cx="3717925" cy="390525"/>
            </a:xfrm>
            <a:prstGeom prst="parallelogram">
              <a:avLst/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53000">
                  <a:schemeClr val="accent2">
                    <a:lumMod val="40000"/>
                    <a:lumOff val="60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50185" name="Прямоугольник 27">
              <a:extLst>
                <a:ext uri="{FF2B5EF4-FFF2-40B4-BE49-F238E27FC236}">
                  <a16:creationId xmlns:a16="http://schemas.microsoft.com/office/drawing/2014/main" id="{026DC842-1C8C-4117-8606-63B411F7E4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3412" y="1213298"/>
              <a:ext cx="111652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457200" indent="-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ru-RU" b="1" dirty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TARGET</a:t>
              </a:r>
            </a:p>
          </p:txBody>
        </p:sp>
        <p:sp>
          <p:nvSpPr>
            <p:cNvPr id="33" name="Параллелограмм 32">
              <a:extLst>
                <a:ext uri="{FF2B5EF4-FFF2-40B4-BE49-F238E27FC236}">
                  <a16:creationId xmlns:a16="http://schemas.microsoft.com/office/drawing/2014/main" id="{3A06203A-BABA-4983-AF58-F8F4AFEE5413}"/>
                </a:ext>
              </a:extLst>
            </p:cNvPr>
            <p:cNvSpPr/>
            <p:nvPr/>
          </p:nvSpPr>
          <p:spPr>
            <a:xfrm>
              <a:off x="5143981" y="1189051"/>
              <a:ext cx="3717925" cy="390525"/>
            </a:xfrm>
            <a:prstGeom prst="parallelogram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50000">
                  <a:schemeClr val="accent2">
                    <a:lumMod val="40000"/>
                    <a:lumOff val="60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50188" name="Прямоугольник 33">
              <a:extLst>
                <a:ext uri="{FF2B5EF4-FFF2-40B4-BE49-F238E27FC236}">
                  <a16:creationId xmlns:a16="http://schemas.microsoft.com/office/drawing/2014/main" id="{DE9C9808-CAA0-49A1-89A2-AC8FA5AF8A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5396" y="1203784"/>
              <a:ext cx="101822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457200" indent="-457200">
                <a:defRPr/>
              </a:pPr>
              <a:r>
                <a:rPr lang="en-US" altLang="ru-RU" b="1" dirty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MEANS</a:t>
              </a:r>
              <a:endParaRPr lang="en-US" altLang="ru-RU" b="1" dirty="0">
                <a:solidFill>
                  <a:srgbClr val="0033CC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2061" name="Picture 21" descr="SWOT">
              <a:extLst>
                <a:ext uri="{FF2B5EF4-FFF2-40B4-BE49-F238E27FC236}">
                  <a16:creationId xmlns:a16="http://schemas.microsoft.com/office/drawing/2014/main" id="{D785E1BE-350B-429E-8332-38D7A4438B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0225" y="1214438"/>
              <a:ext cx="523875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23" descr="стрелки .38.png">
              <a:extLst>
                <a:ext uri="{FF2B5EF4-FFF2-40B4-BE49-F238E27FC236}">
                  <a16:creationId xmlns:a16="http://schemas.microsoft.com/office/drawing/2014/main" id="{458E201C-C3E5-41C5-8647-C37C9AB4ED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5938" y="1797050"/>
              <a:ext cx="500062" cy="560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63" name="Group 19">
              <a:extLst>
                <a:ext uri="{FF2B5EF4-FFF2-40B4-BE49-F238E27FC236}">
                  <a16:creationId xmlns:a16="http://schemas.microsoft.com/office/drawing/2014/main" id="{AE698A9D-6625-435F-8B9B-240C1FC614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1588" y="2341563"/>
              <a:ext cx="1450975" cy="1377950"/>
              <a:chOff x="2200" y="1117"/>
              <a:chExt cx="1497" cy="1018"/>
            </a:xfrm>
          </p:grpSpPr>
          <p:pic>
            <p:nvPicPr>
              <p:cNvPr id="2070" name="Picture 17" descr="400px-PDCA_Cycle">
                <a:extLst>
                  <a:ext uri="{FF2B5EF4-FFF2-40B4-BE49-F238E27FC236}">
                    <a16:creationId xmlns:a16="http://schemas.microsoft.com/office/drawing/2014/main" id="{C65A30CE-B44F-498F-ABDE-FEC000E262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0" y="1117"/>
                <a:ext cx="1497" cy="10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1" name="Picture 18">
                <a:extLst>
                  <a:ext uri="{FF2B5EF4-FFF2-40B4-BE49-F238E27FC236}">
                    <a16:creationId xmlns:a16="http://schemas.microsoft.com/office/drawing/2014/main" id="{DE3FC240-F8B2-4D7F-A61C-B96C099762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9" y="1434"/>
                <a:ext cx="282" cy="1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aphicFrame>
          <p:nvGraphicFramePr>
            <p:cNvPr id="24" name="Схема 23">
              <a:extLst>
                <a:ext uri="{FF2B5EF4-FFF2-40B4-BE49-F238E27FC236}">
                  <a16:creationId xmlns:a16="http://schemas.microsoft.com/office/drawing/2014/main" id="{78731F88-11AA-4C60-AB02-F538E0FC8EF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58125054"/>
                </p:ext>
              </p:extLst>
            </p:nvPr>
          </p:nvGraphicFramePr>
          <p:xfrm>
            <a:off x="5681118" y="1552359"/>
            <a:ext cx="2727171" cy="255528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6" r:lo="rId7" r:qs="rId8" r:cs="rId9"/>
            </a:graphicData>
          </a:graphic>
        </p:graphicFrame>
        <p:graphicFrame>
          <p:nvGraphicFramePr>
            <p:cNvPr id="26" name="Схема 25">
              <a:extLst>
                <a:ext uri="{FF2B5EF4-FFF2-40B4-BE49-F238E27FC236}">
                  <a16:creationId xmlns:a16="http://schemas.microsoft.com/office/drawing/2014/main" id="{4AB92903-0B03-4B23-9C4C-02AB01045F5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685970194"/>
                </p:ext>
              </p:extLst>
            </p:nvPr>
          </p:nvGraphicFramePr>
          <p:xfrm>
            <a:off x="407988" y="1636296"/>
            <a:ext cx="3228504" cy="256374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1" r:lo="rId12" r:qs="rId13" r:cs="rId14"/>
            </a:graphicData>
          </a:graphic>
        </p:graphicFrame>
        <p:sp>
          <p:nvSpPr>
            <p:cNvPr id="27" name="Прямоугольник 33">
              <a:extLst>
                <a:ext uri="{FF2B5EF4-FFF2-40B4-BE49-F238E27FC236}">
                  <a16:creationId xmlns:a16="http://schemas.microsoft.com/office/drawing/2014/main" id="{99E467A0-F5B7-4924-8D86-6523B8475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9986" y="3783245"/>
              <a:ext cx="3430587" cy="313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457200" indent="-457200" algn="ctr">
                <a:lnSpc>
                  <a:spcPct val="90000"/>
                </a:lnSpc>
                <a:defRPr/>
              </a:pPr>
              <a:r>
                <a:rPr lang="en-US" altLang="ru-RU" sz="1600" b="1" noProof="1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Staff Number Dynamics</a:t>
              </a:r>
              <a:r>
                <a:rPr lang="ru-RU" altLang="ru-RU" sz="1600" b="1" noProof="1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, </a:t>
              </a:r>
              <a:r>
                <a:rPr lang="en-US" altLang="ru-RU" sz="1600" b="1" noProof="1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people</a:t>
              </a:r>
            </a:p>
          </p:txBody>
        </p:sp>
        <p:sp>
          <p:nvSpPr>
            <p:cNvPr id="124972" name="TextBox 5">
              <a:extLst>
                <a:ext uri="{FF2B5EF4-FFF2-40B4-BE49-F238E27FC236}">
                  <a16:creationId xmlns:a16="http://schemas.microsoft.com/office/drawing/2014/main" id="{252FCD1D-960C-4D6B-B24C-9FB65FFC6A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1674" y="6034551"/>
              <a:ext cx="9764683" cy="289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ru-RU" sz="1600" b="1" dirty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HR Policy of Ump JSC is aimed at attracting and retaining qualified staff</a:t>
              </a:r>
              <a:endParaRPr lang="ru-RU" altLang="ru-RU" sz="16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" name="Параллелограмм 27">
              <a:extLst>
                <a:ext uri="{FF2B5EF4-FFF2-40B4-BE49-F238E27FC236}">
                  <a16:creationId xmlns:a16="http://schemas.microsoft.com/office/drawing/2014/main" id="{A90E16A3-A538-4384-B82F-1E1E041927F8}"/>
                </a:ext>
              </a:extLst>
            </p:cNvPr>
            <p:cNvSpPr/>
            <p:nvPr/>
          </p:nvSpPr>
          <p:spPr>
            <a:xfrm>
              <a:off x="6020657" y="292224"/>
              <a:ext cx="2841249" cy="486332"/>
            </a:xfrm>
            <a:prstGeom prst="parallelogram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ru-RU" sz="2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UMP JSC</a:t>
              </a:r>
              <a:endPara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B8006A5D-E293-4A7B-9DA4-10ED7BEFB4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61" y="219279"/>
              <a:ext cx="1204729" cy="817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AutoShape 17">
              <a:extLst>
                <a:ext uri="{FF2B5EF4-FFF2-40B4-BE49-F238E27FC236}">
                  <a16:creationId xmlns:a16="http://schemas.microsoft.com/office/drawing/2014/main" id="{51A743BF-B6B1-4C36-BCD9-0704A6E8EB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5497" y="292225"/>
              <a:ext cx="4613097" cy="849174"/>
            </a:xfrm>
            <a:prstGeom prst="parallelogram">
              <a:avLst>
                <a:gd name="adj" fmla="val 28625"/>
              </a:avLst>
            </a:prstGeom>
            <a:solidFill>
              <a:srgbClr val="002060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b="1" dirty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  <a:p>
              <a:pPr eaLnBrk="1" hangingPunct="1"/>
              <a:endParaRPr lang="en-US" altLang="ru-RU" sz="1600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  <a:p>
              <a:pPr eaLnBrk="1" hangingPunct="1"/>
              <a:r>
                <a:rPr lang="en-US" altLang="ru-RU" sz="2400" b="1" cap="all" dirty="0">
                  <a:solidFill>
                    <a:srgbClr val="FFFFFF"/>
                  </a:solidFill>
                  <a:cs typeface="Arial" panose="020B0604020202020204" pitchFamily="34" charset="0"/>
                </a:rPr>
                <a:t>HR Policy</a:t>
              </a:r>
            </a:p>
            <a:p>
              <a:pPr marL="174625" eaLnBrk="1" hangingPunct="1"/>
              <a:endParaRPr lang="ru-RU" altLang="ru-RU" sz="2000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  <a:p>
              <a:pPr eaLnBrk="1" hangingPunct="1"/>
              <a:endParaRPr lang="ru-RU" altLang="ru-RU" dirty="0"/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8EC51FD2-580E-4FF7-8CA1-69B04DC71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9819" y="234233"/>
              <a:ext cx="785425" cy="1114106"/>
            </a:xfrm>
            <a:prstGeom prst="rect">
              <a:avLst/>
            </a:prstGeom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E480E6F6-AB24-4276-AFBC-8B2DDD501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10" y="4004680"/>
              <a:ext cx="9906000" cy="207154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КазАтомПром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C7E0FB"/>
      </a:accent1>
      <a:accent2>
        <a:srgbClr val="E1D759"/>
      </a:accent2>
      <a:accent3>
        <a:srgbClr val="005D81"/>
      </a:accent3>
      <a:accent4>
        <a:srgbClr val="9D8F07"/>
      </a:accent4>
      <a:accent5>
        <a:srgbClr val="FF6600"/>
      </a:accent5>
      <a:accent6>
        <a:srgbClr val="808080"/>
      </a:accent6>
      <a:hlink>
        <a:srgbClr val="005D81"/>
      </a:hlink>
      <a:folHlink>
        <a:srgbClr val="9D8F07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КазАтомПром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BCBCBC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зАтомПром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839FE7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зАтомПром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B4B085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зАтомПром 4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E1D759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CCC350"/>
        </a:accent6>
        <a:hlink>
          <a:srgbClr val="005D81"/>
        </a:hlink>
        <a:folHlink>
          <a:srgbClr val="9D8F0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Рамка">
  <a:themeElements>
    <a:clrScheme name="Рамка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Рамка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Рамка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23539</TotalTime>
  <Words>567</Words>
  <Application>Microsoft Office PowerPoint</Application>
  <PresentationFormat>Лист A4 (210x297 мм)</PresentationFormat>
  <Paragraphs>188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21" baseType="lpstr">
      <vt:lpstr>Arial</vt:lpstr>
      <vt:lpstr>Arial Narrow</vt:lpstr>
      <vt:lpstr>Calibri</vt:lpstr>
      <vt:lpstr>Corbel</vt:lpstr>
      <vt:lpstr>Myriad Pro Cond</vt:lpstr>
      <vt:lpstr>Times New Roman</vt:lpstr>
      <vt:lpstr>Wingdings</vt:lpstr>
      <vt:lpstr>Wingdings 2</vt:lpstr>
      <vt:lpstr>КазАтомПром</vt:lpstr>
      <vt:lpstr>Рамка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Наиболее актуальные проблемы</dc:title>
  <dc:creator>`Dara Sergey</dc:creator>
  <cp:lastModifiedBy>Косенко Павел Викторович</cp:lastModifiedBy>
  <cp:revision>953</cp:revision>
  <cp:lastPrinted>2019-08-07T02:05:40Z</cp:lastPrinted>
  <dcterms:created xsi:type="dcterms:W3CDTF">2015-06-01T08:00:39Z</dcterms:created>
  <dcterms:modified xsi:type="dcterms:W3CDTF">2019-08-26T07:50:16Z</dcterms:modified>
</cp:coreProperties>
</file>